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2"/>
  </p:notesMasterIdLst>
  <p:handoutMasterIdLst>
    <p:handoutMasterId r:id="rId73"/>
  </p:handoutMasterIdLst>
  <p:sldIdLst>
    <p:sldId id="260" r:id="rId5"/>
    <p:sldId id="344" r:id="rId6"/>
    <p:sldId id="273" r:id="rId7"/>
    <p:sldId id="337" r:id="rId8"/>
    <p:sldId id="368" r:id="rId9"/>
    <p:sldId id="318" r:id="rId10"/>
    <p:sldId id="317" r:id="rId11"/>
    <p:sldId id="319" r:id="rId12"/>
    <p:sldId id="345" r:id="rId13"/>
    <p:sldId id="346" r:id="rId14"/>
    <p:sldId id="348" r:id="rId15"/>
    <p:sldId id="324" r:id="rId16"/>
    <p:sldId id="365" r:id="rId17"/>
    <p:sldId id="347" r:id="rId18"/>
    <p:sldId id="338" r:id="rId19"/>
    <p:sldId id="323" r:id="rId20"/>
    <p:sldId id="266" r:id="rId21"/>
    <p:sldId id="322" r:id="rId22"/>
    <p:sldId id="333" r:id="rId23"/>
    <p:sldId id="325" r:id="rId24"/>
    <p:sldId id="326" r:id="rId25"/>
    <p:sldId id="298" r:id="rId26"/>
    <p:sldId id="328" r:id="rId27"/>
    <p:sldId id="330" r:id="rId28"/>
    <p:sldId id="281" r:id="rId29"/>
    <p:sldId id="329" r:id="rId30"/>
    <p:sldId id="339" r:id="rId31"/>
    <p:sldId id="340" r:id="rId32"/>
    <p:sldId id="341" r:id="rId33"/>
    <p:sldId id="342" r:id="rId34"/>
    <p:sldId id="302" r:id="rId35"/>
    <p:sldId id="353" r:id="rId36"/>
    <p:sldId id="354" r:id="rId37"/>
    <p:sldId id="258" r:id="rId38"/>
    <p:sldId id="366" r:id="rId39"/>
    <p:sldId id="277" r:id="rId40"/>
    <p:sldId id="263" r:id="rId41"/>
    <p:sldId id="304" r:id="rId42"/>
    <p:sldId id="359" r:id="rId43"/>
    <p:sldId id="305" r:id="rId44"/>
    <p:sldId id="349" r:id="rId45"/>
    <p:sldId id="350" r:id="rId46"/>
    <p:sldId id="358" r:id="rId47"/>
    <p:sldId id="361" r:id="rId48"/>
    <p:sldId id="308" r:id="rId49"/>
    <p:sldId id="267" r:id="rId50"/>
    <p:sldId id="363" r:id="rId51"/>
    <p:sldId id="264" r:id="rId52"/>
    <p:sldId id="284" r:id="rId53"/>
    <p:sldId id="265" r:id="rId54"/>
    <p:sldId id="335" r:id="rId55"/>
    <p:sldId id="310" r:id="rId56"/>
    <p:sldId id="311" r:id="rId57"/>
    <p:sldId id="312" r:id="rId58"/>
    <p:sldId id="313" r:id="rId59"/>
    <p:sldId id="316" r:id="rId60"/>
    <p:sldId id="315" r:id="rId61"/>
    <p:sldId id="351" r:id="rId62"/>
    <p:sldId id="343" r:id="rId63"/>
    <p:sldId id="275" r:id="rId64"/>
    <p:sldId id="362" r:id="rId65"/>
    <p:sldId id="336" r:id="rId66"/>
    <p:sldId id="289" r:id="rId67"/>
    <p:sldId id="352" r:id="rId68"/>
    <p:sldId id="268" r:id="rId69"/>
    <p:sldId id="276" r:id="rId70"/>
    <p:sldId id="287" r:id="rId71"/>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83724" autoAdjust="0"/>
  </p:normalViewPr>
  <p:slideViewPr>
    <p:cSldViewPr snapToGrid="0">
      <p:cViewPr varScale="1">
        <p:scale>
          <a:sx n="84" d="100"/>
          <a:sy n="84" d="100"/>
        </p:scale>
        <p:origin x="1734" y="60"/>
      </p:cViewPr>
      <p:guideLst/>
    </p:cSldViewPr>
  </p:slideViewPr>
  <p:notesTextViewPr>
    <p:cViewPr>
      <p:scale>
        <a:sx n="3" d="2"/>
        <a:sy n="3" d="2"/>
      </p:scale>
      <p:origin x="0" y="0"/>
    </p:cViewPr>
  </p:notesTextViewPr>
  <p:sorterViewPr>
    <p:cViewPr varScale="1">
      <p:scale>
        <a:sx n="100" d="100"/>
        <a:sy n="100" d="100"/>
      </p:scale>
      <p:origin x="0" y="-4020"/>
    </p:cViewPr>
  </p:sorterViewPr>
  <p:notesViewPr>
    <p:cSldViewPr snapToGrid="0">
      <p:cViewPr varScale="1">
        <p:scale>
          <a:sx n="78" d="100"/>
          <a:sy n="78" d="100"/>
        </p:scale>
        <p:origin x="2736"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J Kasper" userId="55bee018-13e6-4d03-8d5e-f3983c108be0" providerId="ADAL" clId="{15426B91-BA47-458E-AD36-550DB0487DEB}"/>
    <pc:docChg chg="custSel modSld">
      <pc:chgData name="Mark J Kasper" userId="55bee018-13e6-4d03-8d5e-f3983c108be0" providerId="ADAL" clId="{15426B91-BA47-458E-AD36-550DB0487DEB}" dt="2021-08-12T12:01:34.774" v="16" actId="1076"/>
      <pc:docMkLst>
        <pc:docMk/>
      </pc:docMkLst>
      <pc:sldChg chg="addSp delSp modSp">
        <pc:chgData name="Mark J Kasper" userId="55bee018-13e6-4d03-8d5e-f3983c108be0" providerId="ADAL" clId="{15426B91-BA47-458E-AD36-550DB0487DEB}" dt="2021-08-12T12:01:34.774" v="16" actId="1076"/>
        <pc:sldMkLst>
          <pc:docMk/>
          <pc:sldMk cId="3519874042" sldId="317"/>
        </pc:sldMkLst>
        <pc:spChg chg="add del">
          <ac:chgData name="Mark J Kasper" userId="55bee018-13e6-4d03-8d5e-f3983c108be0" providerId="ADAL" clId="{15426B91-BA47-458E-AD36-550DB0487DEB}" dt="2021-08-05T13:40:09.954" v="2" actId="478"/>
          <ac:spMkLst>
            <pc:docMk/>
            <pc:sldMk cId="3519874042" sldId="317"/>
            <ac:spMk id="3" creationId="{BFF52099-EF50-43B6-B710-BFA44C25B401}"/>
          </ac:spMkLst>
        </pc:spChg>
        <pc:spChg chg="mod">
          <ac:chgData name="Mark J Kasper" userId="55bee018-13e6-4d03-8d5e-f3983c108be0" providerId="ADAL" clId="{15426B91-BA47-458E-AD36-550DB0487DEB}" dt="2021-08-05T13:40:35.908" v="7" actId="20577"/>
          <ac:spMkLst>
            <pc:docMk/>
            <pc:sldMk cId="3519874042" sldId="317"/>
            <ac:spMk id="26" creationId="{6D2DAA26-AD13-4D0F-A46A-A68CAC955D00}"/>
          </ac:spMkLst>
        </pc:spChg>
        <pc:picChg chg="add mod modCrop">
          <ac:chgData name="Mark J Kasper" userId="55bee018-13e6-4d03-8d5e-f3983c108be0" providerId="ADAL" clId="{15426B91-BA47-458E-AD36-550DB0487DEB}" dt="2021-08-12T12:01:34.774" v="16" actId="1076"/>
          <ac:picMkLst>
            <pc:docMk/>
            <pc:sldMk cId="3519874042" sldId="317"/>
            <ac:picMk id="5" creationId="{BC723B0B-6DEC-4EE6-A054-0D4AB607B719}"/>
          </ac:picMkLst>
        </pc:picChg>
        <pc:picChg chg="del">
          <ac:chgData name="Mark J Kasper" userId="55bee018-13e6-4d03-8d5e-f3983c108be0" providerId="ADAL" clId="{15426B91-BA47-458E-AD36-550DB0487DEB}" dt="2021-08-05T13:40:04.777" v="0" actId="478"/>
          <ac:picMkLst>
            <pc:docMk/>
            <pc:sldMk cId="3519874042" sldId="317"/>
            <ac:picMk id="21" creationId="{5A976693-0574-45C9-B0F1-E548FF6CE534}"/>
          </ac:picMkLst>
        </pc:picChg>
      </pc:sldChg>
    </pc:docChg>
  </pc:docChgLst>
  <pc:docChgLst>
    <pc:chgData name="Mark J Kasper" userId="55bee018-13e6-4d03-8d5e-f3983c108be0" providerId="ADAL" clId="{822B3BFF-F3C0-4E99-8488-254B183F5534}"/>
    <pc:docChg chg="modSld">
      <pc:chgData name="Mark J Kasper" userId="55bee018-13e6-4d03-8d5e-f3983c108be0" providerId="ADAL" clId="{822B3BFF-F3C0-4E99-8488-254B183F5534}" dt="2021-10-08T16:20:10.952" v="81" actId="1076"/>
      <pc:docMkLst>
        <pc:docMk/>
      </pc:docMkLst>
      <pc:sldChg chg="addSp modSp">
        <pc:chgData name="Mark J Kasper" userId="55bee018-13e6-4d03-8d5e-f3983c108be0" providerId="ADAL" clId="{822B3BFF-F3C0-4E99-8488-254B183F5534}" dt="2021-10-08T16:20:10.952" v="81" actId="1076"/>
        <pc:sldMkLst>
          <pc:docMk/>
          <pc:sldMk cId="1099906981" sldId="313"/>
        </pc:sldMkLst>
        <pc:spChg chg="add mod">
          <ac:chgData name="Mark J Kasper" userId="55bee018-13e6-4d03-8d5e-f3983c108be0" providerId="ADAL" clId="{822B3BFF-F3C0-4E99-8488-254B183F5534}" dt="2021-10-08T16:20:10.952" v="81" actId="1076"/>
          <ac:spMkLst>
            <pc:docMk/>
            <pc:sldMk cId="1099906981" sldId="313"/>
            <ac:spMk id="7" creationId="{8DA84B72-B310-412A-8941-BA37E8B62313}"/>
          </ac:spMkLst>
        </pc:spChg>
        <pc:spChg chg="add mod">
          <ac:chgData name="Mark J Kasper" userId="55bee018-13e6-4d03-8d5e-f3983c108be0" providerId="ADAL" clId="{822B3BFF-F3C0-4E99-8488-254B183F5534}" dt="2021-10-08T16:19:52.173" v="80" actId="1076"/>
          <ac:spMkLst>
            <pc:docMk/>
            <pc:sldMk cId="1099906981" sldId="313"/>
            <ac:spMk id="8" creationId="{A9D514F9-2E49-4D99-8163-A0385C78108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pPr>
            <a:lnSpc>
              <a:spcPct val="100000"/>
            </a:lnSpc>
            <a:spcAft>
              <a:spcPts val="0"/>
            </a:spcAft>
          </a:pPr>
          <a:r>
            <a:rPr lang="en-US"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600" b="1"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1"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1"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1"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600" b="1" dirty="0"/>
            <a:t>Human Performance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dgm:spPr/>
      <dgm:t>
        <a:bodyPr/>
        <a:lstStyle/>
        <a:p>
          <a:r>
            <a:rPr lang="en-US" b="1"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custScaleX="107281" custScaleY="102147" custRadScaleRad="103428" custRadScaleInc="91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83D6AB-68CF-460C-B387-17054A9166B5}"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CDC66F01-D5B0-4C8A-89C0-58F245C937E7}">
      <dgm:prSet phldrT="[Text]"/>
      <dgm:spPr/>
      <dgm:t>
        <a:bodyPr/>
        <a:lstStyle/>
        <a:p>
          <a:r>
            <a:rPr lang="en-US" b="0" dirty="0"/>
            <a:t>B.S. Exercise Physiology Educational Opportunities</a:t>
          </a:r>
        </a:p>
      </dgm:t>
    </dgm:pt>
    <dgm:pt modelId="{F569D101-62F8-477D-A4BC-2528489601CD}" type="parTrans" cxnId="{8C3EFDC7-E2AF-4A58-A793-FA635DFD4059}">
      <dgm:prSet/>
      <dgm:spPr/>
      <dgm:t>
        <a:bodyPr/>
        <a:lstStyle/>
        <a:p>
          <a:endParaRPr lang="en-US"/>
        </a:p>
      </dgm:t>
    </dgm:pt>
    <dgm:pt modelId="{B7B6F2F2-BF00-4335-BB65-6B95564F1933}" type="sibTrans" cxnId="{8C3EFDC7-E2AF-4A58-A793-FA635DFD4059}">
      <dgm:prSet/>
      <dgm:spPr/>
      <dgm:t>
        <a:bodyPr/>
        <a:lstStyle/>
        <a:p>
          <a:endParaRPr lang="en-US"/>
        </a:p>
      </dgm:t>
    </dgm:pt>
    <dgm:pt modelId="{CBB2FA79-7D92-44F2-9F4B-91A177DB4FF2}">
      <dgm:prSet phldrT="[Text]" custT="1"/>
      <dgm:spPr/>
      <dgm:t>
        <a:bodyPr/>
        <a:lstStyle/>
        <a:p>
          <a:r>
            <a:rPr lang="en-US" sz="1400" b="0" dirty="0"/>
            <a:t>Scientific Research with Faulty</a:t>
          </a:r>
        </a:p>
      </dgm:t>
    </dgm:pt>
    <dgm:pt modelId="{F37A74BD-E6C0-4822-85B6-2EBE36B0AA79}" type="parTrans" cxnId="{6E08E5B3-2325-4B06-866A-ED83BAD6585A}">
      <dgm:prSet/>
      <dgm:spPr/>
      <dgm:t>
        <a:bodyPr/>
        <a:lstStyle/>
        <a:p>
          <a:endParaRPr lang="en-US"/>
        </a:p>
      </dgm:t>
    </dgm:pt>
    <dgm:pt modelId="{0BB3B7BA-6F18-47F1-AAB7-4397372CA3FE}" type="sibTrans" cxnId="{6E08E5B3-2325-4B06-866A-ED83BAD6585A}">
      <dgm:prSet/>
      <dgm:spPr/>
      <dgm:t>
        <a:bodyPr/>
        <a:lstStyle/>
        <a:p>
          <a:endParaRPr lang="en-US"/>
        </a:p>
      </dgm:t>
    </dgm:pt>
    <dgm:pt modelId="{9B094963-C79E-4157-BFB6-8E8CE1446AB8}">
      <dgm:prSet phldrT="[Text]"/>
      <dgm:spPr/>
      <dgm:t>
        <a:bodyPr/>
        <a:lstStyle/>
        <a:p>
          <a:r>
            <a:rPr lang="en-US" b="0" dirty="0"/>
            <a:t>Exercise is Medicine on Campus</a:t>
          </a:r>
        </a:p>
      </dgm:t>
    </dgm:pt>
    <dgm:pt modelId="{52B0C001-EDB4-4FF9-8BA4-D403814F1DFC}" type="parTrans" cxnId="{9BF4CE32-1F7E-49FF-BE1D-9FAF8BB6E5EC}">
      <dgm:prSet/>
      <dgm:spPr/>
      <dgm:t>
        <a:bodyPr/>
        <a:lstStyle/>
        <a:p>
          <a:endParaRPr lang="en-US"/>
        </a:p>
      </dgm:t>
    </dgm:pt>
    <dgm:pt modelId="{58D2B491-6CC1-4E57-8288-C23B52634CBE}" type="sibTrans" cxnId="{9BF4CE32-1F7E-49FF-BE1D-9FAF8BB6E5EC}">
      <dgm:prSet/>
      <dgm:spPr/>
      <dgm:t>
        <a:bodyPr/>
        <a:lstStyle/>
        <a:p>
          <a:endParaRPr lang="en-US"/>
        </a:p>
      </dgm:t>
    </dgm:pt>
    <dgm:pt modelId="{8B478758-524F-4CD0-8AFC-8C63041FC8CA}">
      <dgm:prSet phldrT="[Text]"/>
      <dgm:spPr/>
      <dgm:t>
        <a:bodyPr/>
        <a:lstStyle/>
        <a:p>
          <a:r>
            <a:rPr lang="en-US" b="0" dirty="0"/>
            <a:t>Professional Conferences</a:t>
          </a:r>
        </a:p>
      </dgm:t>
    </dgm:pt>
    <dgm:pt modelId="{605DD568-0F43-4B86-A484-58C3D806FF7A}" type="parTrans" cxnId="{146DF50F-D4F4-4893-9A80-A93F449BBBE9}">
      <dgm:prSet/>
      <dgm:spPr/>
      <dgm:t>
        <a:bodyPr/>
        <a:lstStyle/>
        <a:p>
          <a:endParaRPr lang="en-US"/>
        </a:p>
      </dgm:t>
    </dgm:pt>
    <dgm:pt modelId="{8AEE7ABB-DB8C-4B79-AF63-7BDCCBA2F6A0}" type="sibTrans" cxnId="{146DF50F-D4F4-4893-9A80-A93F449BBBE9}">
      <dgm:prSet/>
      <dgm:spPr/>
      <dgm:t>
        <a:bodyPr/>
        <a:lstStyle/>
        <a:p>
          <a:endParaRPr lang="en-US"/>
        </a:p>
      </dgm:t>
    </dgm:pt>
    <dgm:pt modelId="{33DD77C2-3120-48AF-84CE-50A09FA68050}">
      <dgm:prSet phldrT="[Text]"/>
      <dgm:spPr/>
      <dgm:t>
        <a:bodyPr/>
        <a:lstStyle/>
        <a:p>
          <a:r>
            <a:rPr lang="en-US" b="0" dirty="0"/>
            <a:t>Center for Exercise and Medicine</a:t>
          </a:r>
        </a:p>
      </dgm:t>
    </dgm:pt>
    <dgm:pt modelId="{F1CEAAFD-6826-442A-8CFA-36DDABFD0A9E}" type="parTrans" cxnId="{5F64D141-5FA8-489E-9576-454FCA5D3D21}">
      <dgm:prSet/>
      <dgm:spPr/>
      <dgm:t>
        <a:bodyPr/>
        <a:lstStyle/>
        <a:p>
          <a:endParaRPr lang="en-US"/>
        </a:p>
      </dgm:t>
    </dgm:pt>
    <dgm:pt modelId="{A96945BD-72FE-4034-8FCC-8DE7EB5E0A7D}" type="sibTrans" cxnId="{5F64D141-5FA8-489E-9576-454FCA5D3D21}">
      <dgm:prSet/>
      <dgm:spPr/>
      <dgm:t>
        <a:bodyPr/>
        <a:lstStyle/>
        <a:p>
          <a:endParaRPr lang="en-US"/>
        </a:p>
      </dgm:t>
    </dgm:pt>
    <dgm:pt modelId="{8181CB6A-EDF6-4A3E-A033-6AC6F7C6E5BB}">
      <dgm:prSet custT="1"/>
      <dgm:spPr/>
      <dgm:t>
        <a:bodyPr/>
        <a:lstStyle/>
        <a:p>
          <a:r>
            <a:rPr lang="en-US" sz="1000" b="0" dirty="0"/>
            <a:t>Human Performance Teaching Laboratory</a:t>
          </a:r>
        </a:p>
      </dgm:t>
    </dgm:pt>
    <dgm:pt modelId="{FFBE4969-709A-456C-9C4D-80F31391589F}" type="parTrans" cxnId="{6AD40C02-71D1-45E2-AE93-CE669A137343}">
      <dgm:prSet/>
      <dgm:spPr/>
      <dgm:t>
        <a:bodyPr/>
        <a:lstStyle/>
        <a:p>
          <a:endParaRPr lang="en-US"/>
        </a:p>
      </dgm:t>
    </dgm:pt>
    <dgm:pt modelId="{73CB264D-7288-4047-99CC-C516C41414CE}" type="sibTrans" cxnId="{6AD40C02-71D1-45E2-AE93-CE669A137343}">
      <dgm:prSet/>
      <dgm:spPr/>
      <dgm:t>
        <a:bodyPr/>
        <a:lstStyle/>
        <a:p>
          <a:endParaRPr lang="en-US"/>
        </a:p>
      </dgm:t>
    </dgm:pt>
    <dgm:pt modelId="{3EF0133D-4B4D-4D16-A91D-C80BCAB70184}">
      <dgm:prSet/>
      <dgm:spPr/>
      <dgm:t>
        <a:bodyPr/>
        <a:lstStyle/>
        <a:p>
          <a:r>
            <a:rPr lang="en-US" b="1" dirty="0"/>
            <a:t>Practical Internship Experience</a:t>
          </a:r>
        </a:p>
      </dgm:t>
    </dgm:pt>
    <dgm:pt modelId="{D454CB75-3F89-452E-9D08-CA80F0C2565A}" type="parTrans" cxnId="{ABBB4CA1-5F2F-4A44-9E79-FA8C2CC74DE6}">
      <dgm:prSet/>
      <dgm:spPr/>
      <dgm:t>
        <a:bodyPr/>
        <a:lstStyle/>
        <a:p>
          <a:endParaRPr lang="en-US"/>
        </a:p>
      </dgm:t>
    </dgm:pt>
    <dgm:pt modelId="{07B9A802-6619-439F-872C-EBDB179802BA}" type="sibTrans" cxnId="{ABBB4CA1-5F2F-4A44-9E79-FA8C2CC74DE6}">
      <dgm:prSet/>
      <dgm:spPr/>
      <dgm:t>
        <a:bodyPr/>
        <a:lstStyle/>
        <a:p>
          <a:endParaRPr lang="en-US"/>
        </a:p>
      </dgm:t>
    </dgm:pt>
    <dgm:pt modelId="{476E500B-3854-4E7F-9F86-D72358EB1981}">
      <dgm:prSet custT="1"/>
      <dgm:spPr/>
      <dgm:t>
        <a:bodyPr/>
        <a:lstStyle/>
        <a:p>
          <a:r>
            <a:rPr lang="en-US" sz="1200" b="0" dirty="0"/>
            <a:t>Classroom Learning</a:t>
          </a:r>
        </a:p>
      </dgm:t>
    </dgm:pt>
    <dgm:pt modelId="{95823036-D459-429E-A2AA-B565FB5494D4}" type="parTrans" cxnId="{94441D4A-C71D-4186-9853-AD858A98CA5F}">
      <dgm:prSet/>
      <dgm:spPr/>
      <dgm:t>
        <a:bodyPr/>
        <a:lstStyle/>
        <a:p>
          <a:endParaRPr lang="en-US"/>
        </a:p>
      </dgm:t>
    </dgm:pt>
    <dgm:pt modelId="{0BF108FA-81BA-408D-954E-81FE4AE42F24}" type="sibTrans" cxnId="{94441D4A-C71D-4186-9853-AD858A98CA5F}">
      <dgm:prSet/>
      <dgm:spPr/>
      <dgm:t>
        <a:bodyPr/>
        <a:lstStyle/>
        <a:p>
          <a:endParaRPr lang="en-US"/>
        </a:p>
      </dgm:t>
    </dgm:pt>
    <dgm:pt modelId="{E269AB5A-32B9-4307-ABB7-4499FAF86F35}" type="pres">
      <dgm:prSet presAssocID="{1C83D6AB-68CF-460C-B387-17054A9166B5}" presName="composite" presStyleCnt="0">
        <dgm:presLayoutVars>
          <dgm:chMax val="1"/>
          <dgm:dir/>
          <dgm:resizeHandles val="exact"/>
        </dgm:presLayoutVars>
      </dgm:prSet>
      <dgm:spPr/>
    </dgm:pt>
    <dgm:pt modelId="{5BC0D2C1-626E-498E-8FE9-D5890BA5E146}" type="pres">
      <dgm:prSet presAssocID="{1C83D6AB-68CF-460C-B387-17054A9166B5}" presName="radial" presStyleCnt="0">
        <dgm:presLayoutVars>
          <dgm:animLvl val="ctr"/>
        </dgm:presLayoutVars>
      </dgm:prSet>
      <dgm:spPr/>
    </dgm:pt>
    <dgm:pt modelId="{9D60A0D7-1E7B-4B90-A841-18E9014CFCBA}" type="pres">
      <dgm:prSet presAssocID="{CDC66F01-D5B0-4C8A-89C0-58F245C937E7}" presName="centerShape" presStyleLbl="vennNode1" presStyleIdx="0" presStyleCnt="8"/>
      <dgm:spPr/>
    </dgm:pt>
    <dgm:pt modelId="{0AB1537E-AD4B-461D-9F99-945EDB059D44}" type="pres">
      <dgm:prSet presAssocID="{CBB2FA79-7D92-44F2-9F4B-91A177DB4FF2}" presName="node" presStyleLbl="vennNode1" presStyleIdx="1" presStyleCnt="8" custScaleX="101944">
        <dgm:presLayoutVars>
          <dgm:bulletEnabled val="1"/>
        </dgm:presLayoutVars>
      </dgm:prSet>
      <dgm:spPr/>
    </dgm:pt>
    <dgm:pt modelId="{D2EAF8D0-7707-4724-89A1-72DEEF88A181}" type="pres">
      <dgm:prSet presAssocID="{476E500B-3854-4E7F-9F86-D72358EB1981}" presName="node" presStyleLbl="vennNode1" presStyleIdx="2" presStyleCnt="8">
        <dgm:presLayoutVars>
          <dgm:bulletEnabled val="1"/>
        </dgm:presLayoutVars>
      </dgm:prSet>
      <dgm:spPr/>
    </dgm:pt>
    <dgm:pt modelId="{62246365-8821-432E-A281-CEA1C466BC9C}" type="pres">
      <dgm:prSet presAssocID="{3EF0133D-4B4D-4D16-A91D-C80BCAB70184}" presName="node" presStyleLbl="vennNode1" presStyleIdx="3" presStyleCnt="8">
        <dgm:presLayoutVars>
          <dgm:bulletEnabled val="1"/>
        </dgm:presLayoutVars>
      </dgm:prSet>
      <dgm:spPr/>
    </dgm:pt>
    <dgm:pt modelId="{E71322CC-ACE2-4ABF-8956-4A3A977440DE}" type="pres">
      <dgm:prSet presAssocID="{9B094963-C79E-4157-BFB6-8E8CE1446AB8}" presName="node" presStyleLbl="vennNode1" presStyleIdx="4" presStyleCnt="8">
        <dgm:presLayoutVars>
          <dgm:bulletEnabled val="1"/>
        </dgm:presLayoutVars>
      </dgm:prSet>
      <dgm:spPr/>
    </dgm:pt>
    <dgm:pt modelId="{E41DB88C-E2D8-4F64-BB42-A8815042F730}" type="pres">
      <dgm:prSet presAssocID="{8B478758-524F-4CD0-8AFC-8C63041FC8CA}" presName="node" presStyleLbl="vennNode1" presStyleIdx="5" presStyleCnt="8">
        <dgm:presLayoutVars>
          <dgm:bulletEnabled val="1"/>
        </dgm:presLayoutVars>
      </dgm:prSet>
      <dgm:spPr/>
    </dgm:pt>
    <dgm:pt modelId="{27CF710B-88C2-4CB5-B185-96FCDC932CDD}" type="pres">
      <dgm:prSet presAssocID="{33DD77C2-3120-48AF-84CE-50A09FA68050}" presName="node" presStyleLbl="vennNode1" presStyleIdx="6" presStyleCnt="8">
        <dgm:presLayoutVars>
          <dgm:bulletEnabled val="1"/>
        </dgm:presLayoutVars>
      </dgm:prSet>
      <dgm:spPr/>
    </dgm:pt>
    <dgm:pt modelId="{726F61BE-1913-45D7-9EC7-9BB67C8B09BD}" type="pres">
      <dgm:prSet presAssocID="{8181CB6A-EDF6-4A3E-A033-6AC6F7C6E5BB}" presName="node" presStyleLbl="vennNode1" presStyleIdx="7" presStyleCnt="8">
        <dgm:presLayoutVars>
          <dgm:bulletEnabled val="1"/>
        </dgm:presLayoutVars>
      </dgm:prSet>
      <dgm:spPr/>
    </dgm:pt>
  </dgm:ptLst>
  <dgm:cxnLst>
    <dgm:cxn modelId="{6AD40C02-71D1-45E2-AE93-CE669A137343}" srcId="{CDC66F01-D5B0-4C8A-89C0-58F245C937E7}" destId="{8181CB6A-EDF6-4A3E-A033-6AC6F7C6E5BB}" srcOrd="6" destOrd="0" parTransId="{FFBE4969-709A-456C-9C4D-80F31391589F}" sibTransId="{73CB264D-7288-4047-99CC-C516C41414CE}"/>
    <dgm:cxn modelId="{146DF50F-D4F4-4893-9A80-A93F449BBBE9}" srcId="{CDC66F01-D5B0-4C8A-89C0-58F245C937E7}" destId="{8B478758-524F-4CD0-8AFC-8C63041FC8CA}" srcOrd="4" destOrd="0" parTransId="{605DD568-0F43-4B86-A484-58C3D806FF7A}" sibTransId="{8AEE7ABB-DB8C-4B79-AF63-7BDCCBA2F6A0}"/>
    <dgm:cxn modelId="{9BF4CE32-1F7E-49FF-BE1D-9FAF8BB6E5EC}" srcId="{CDC66F01-D5B0-4C8A-89C0-58F245C937E7}" destId="{9B094963-C79E-4157-BFB6-8E8CE1446AB8}" srcOrd="3" destOrd="0" parTransId="{52B0C001-EDB4-4FF9-8BA4-D403814F1DFC}" sibTransId="{58D2B491-6CC1-4E57-8288-C23B52634CBE}"/>
    <dgm:cxn modelId="{4382065B-D952-4451-BC3D-93A17B81980D}" type="presOf" srcId="{CBB2FA79-7D92-44F2-9F4B-91A177DB4FF2}" destId="{0AB1537E-AD4B-461D-9F99-945EDB059D44}" srcOrd="0" destOrd="0" presId="urn:microsoft.com/office/officeart/2005/8/layout/radial3"/>
    <dgm:cxn modelId="{AAC4D15F-26F9-4C91-BC40-C98B4DAA32C5}" type="presOf" srcId="{8181CB6A-EDF6-4A3E-A033-6AC6F7C6E5BB}" destId="{726F61BE-1913-45D7-9EC7-9BB67C8B09BD}" srcOrd="0" destOrd="0" presId="urn:microsoft.com/office/officeart/2005/8/layout/radial3"/>
    <dgm:cxn modelId="{5F64D141-5FA8-489E-9576-454FCA5D3D21}" srcId="{CDC66F01-D5B0-4C8A-89C0-58F245C937E7}" destId="{33DD77C2-3120-48AF-84CE-50A09FA68050}" srcOrd="5" destOrd="0" parTransId="{F1CEAAFD-6826-442A-8CFA-36DDABFD0A9E}" sibTransId="{A96945BD-72FE-4034-8FCC-8DE7EB5E0A7D}"/>
    <dgm:cxn modelId="{94441D4A-C71D-4186-9853-AD858A98CA5F}" srcId="{CDC66F01-D5B0-4C8A-89C0-58F245C937E7}" destId="{476E500B-3854-4E7F-9F86-D72358EB1981}" srcOrd="1" destOrd="0" parTransId="{95823036-D459-429E-A2AA-B565FB5494D4}" sibTransId="{0BF108FA-81BA-408D-954E-81FE4AE42F24}"/>
    <dgm:cxn modelId="{DC8CA785-9E8A-4B7D-8DAE-CE2349B2141C}" type="presOf" srcId="{CDC66F01-D5B0-4C8A-89C0-58F245C937E7}" destId="{9D60A0D7-1E7B-4B90-A841-18E9014CFCBA}" srcOrd="0" destOrd="0" presId="urn:microsoft.com/office/officeart/2005/8/layout/radial3"/>
    <dgm:cxn modelId="{50965899-E322-4641-AF50-C99F2DE1D258}" type="presOf" srcId="{1C83D6AB-68CF-460C-B387-17054A9166B5}" destId="{E269AB5A-32B9-4307-ABB7-4499FAF86F35}" srcOrd="0" destOrd="0" presId="urn:microsoft.com/office/officeart/2005/8/layout/radial3"/>
    <dgm:cxn modelId="{ABBB4CA1-5F2F-4A44-9E79-FA8C2CC74DE6}" srcId="{CDC66F01-D5B0-4C8A-89C0-58F245C937E7}" destId="{3EF0133D-4B4D-4D16-A91D-C80BCAB70184}" srcOrd="2" destOrd="0" parTransId="{D454CB75-3F89-452E-9D08-CA80F0C2565A}" sibTransId="{07B9A802-6619-439F-872C-EBDB179802BA}"/>
    <dgm:cxn modelId="{F8F782A1-0ECF-47E1-9FC4-897D5EFD05BD}" type="presOf" srcId="{476E500B-3854-4E7F-9F86-D72358EB1981}" destId="{D2EAF8D0-7707-4724-89A1-72DEEF88A181}" srcOrd="0" destOrd="0" presId="urn:microsoft.com/office/officeart/2005/8/layout/radial3"/>
    <dgm:cxn modelId="{31F1EBAF-658E-4282-A25E-4A56EAE7FE6C}" type="presOf" srcId="{8B478758-524F-4CD0-8AFC-8C63041FC8CA}" destId="{E41DB88C-E2D8-4F64-BB42-A8815042F730}" srcOrd="0" destOrd="0" presId="urn:microsoft.com/office/officeart/2005/8/layout/radial3"/>
    <dgm:cxn modelId="{6E08E5B3-2325-4B06-866A-ED83BAD6585A}" srcId="{CDC66F01-D5B0-4C8A-89C0-58F245C937E7}" destId="{CBB2FA79-7D92-44F2-9F4B-91A177DB4FF2}" srcOrd="0" destOrd="0" parTransId="{F37A74BD-E6C0-4822-85B6-2EBE36B0AA79}" sibTransId="{0BB3B7BA-6F18-47F1-AAB7-4397372CA3FE}"/>
    <dgm:cxn modelId="{8C3EFDC7-E2AF-4A58-A793-FA635DFD4059}" srcId="{1C83D6AB-68CF-460C-B387-17054A9166B5}" destId="{CDC66F01-D5B0-4C8A-89C0-58F245C937E7}" srcOrd="0" destOrd="0" parTransId="{F569D101-62F8-477D-A4BC-2528489601CD}" sibTransId="{B7B6F2F2-BF00-4335-BB65-6B95564F1933}"/>
    <dgm:cxn modelId="{A0BC13D5-76E5-45CE-8DBD-F93CDF9F0EE2}" type="presOf" srcId="{33DD77C2-3120-48AF-84CE-50A09FA68050}" destId="{27CF710B-88C2-4CB5-B185-96FCDC932CDD}" srcOrd="0" destOrd="0" presId="urn:microsoft.com/office/officeart/2005/8/layout/radial3"/>
    <dgm:cxn modelId="{D5366ED6-173A-468E-80E9-AC6559BD0F2E}" type="presOf" srcId="{3EF0133D-4B4D-4D16-A91D-C80BCAB70184}" destId="{62246365-8821-432E-A281-CEA1C466BC9C}" srcOrd="0" destOrd="0" presId="urn:microsoft.com/office/officeart/2005/8/layout/radial3"/>
    <dgm:cxn modelId="{2AA846F0-A215-4A4F-8A68-5858D4B29C8F}" type="presOf" srcId="{9B094963-C79E-4157-BFB6-8E8CE1446AB8}" destId="{E71322CC-ACE2-4ABF-8956-4A3A977440DE}" srcOrd="0" destOrd="0" presId="urn:microsoft.com/office/officeart/2005/8/layout/radial3"/>
    <dgm:cxn modelId="{689E422C-DA9A-429E-9F53-35D49EA581ED}" type="presParOf" srcId="{E269AB5A-32B9-4307-ABB7-4499FAF86F35}" destId="{5BC0D2C1-626E-498E-8FE9-D5890BA5E146}" srcOrd="0" destOrd="0" presId="urn:microsoft.com/office/officeart/2005/8/layout/radial3"/>
    <dgm:cxn modelId="{7FDFAF1D-F909-4E0D-B761-19724ED7F4A6}" type="presParOf" srcId="{5BC0D2C1-626E-498E-8FE9-D5890BA5E146}" destId="{9D60A0D7-1E7B-4B90-A841-18E9014CFCBA}" srcOrd="0" destOrd="0" presId="urn:microsoft.com/office/officeart/2005/8/layout/radial3"/>
    <dgm:cxn modelId="{3E1B048F-29F0-4BCF-9598-9DD1D96D88D5}" type="presParOf" srcId="{5BC0D2C1-626E-498E-8FE9-D5890BA5E146}" destId="{0AB1537E-AD4B-461D-9F99-945EDB059D44}" srcOrd="1" destOrd="0" presId="urn:microsoft.com/office/officeart/2005/8/layout/radial3"/>
    <dgm:cxn modelId="{AF5C9B04-4AB9-4DA6-B0CA-4E2DD698C8CB}" type="presParOf" srcId="{5BC0D2C1-626E-498E-8FE9-D5890BA5E146}" destId="{D2EAF8D0-7707-4724-89A1-72DEEF88A181}" srcOrd="2" destOrd="0" presId="urn:microsoft.com/office/officeart/2005/8/layout/radial3"/>
    <dgm:cxn modelId="{9B10BEB7-4118-4A11-B934-791F8AEA348F}" type="presParOf" srcId="{5BC0D2C1-626E-498E-8FE9-D5890BA5E146}" destId="{62246365-8821-432E-A281-CEA1C466BC9C}" srcOrd="3" destOrd="0" presId="urn:microsoft.com/office/officeart/2005/8/layout/radial3"/>
    <dgm:cxn modelId="{84763942-D1C2-4F49-8FFC-B24707C50A87}" type="presParOf" srcId="{5BC0D2C1-626E-498E-8FE9-D5890BA5E146}" destId="{E71322CC-ACE2-4ABF-8956-4A3A977440DE}" srcOrd="4" destOrd="0" presId="urn:microsoft.com/office/officeart/2005/8/layout/radial3"/>
    <dgm:cxn modelId="{B187D12E-C457-453A-ACDA-8D0B55FDD57C}" type="presParOf" srcId="{5BC0D2C1-626E-498E-8FE9-D5890BA5E146}" destId="{E41DB88C-E2D8-4F64-BB42-A8815042F730}" srcOrd="5" destOrd="0" presId="urn:microsoft.com/office/officeart/2005/8/layout/radial3"/>
    <dgm:cxn modelId="{0EF647FE-43E4-46F1-95CD-03D8F3ABC45C}" type="presParOf" srcId="{5BC0D2C1-626E-498E-8FE9-D5890BA5E146}" destId="{27CF710B-88C2-4CB5-B185-96FCDC932CDD}" srcOrd="6" destOrd="0" presId="urn:microsoft.com/office/officeart/2005/8/layout/radial3"/>
    <dgm:cxn modelId="{5C5C110D-5B28-4688-BC2D-7CA8C2F878EE}" type="presParOf" srcId="{5BC0D2C1-626E-498E-8FE9-D5890BA5E146}" destId="{726F61BE-1913-45D7-9EC7-9BB67C8B09BD}" srcOrd="7"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889338" y="1286572"/>
          <a:ext cx="3077356" cy="307735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6830" tIns="36830" rIns="36830" bIns="36830" numCol="1" spcCol="1270" anchor="ctr" anchorCtr="0">
          <a:noAutofit/>
        </a:bodyPr>
        <a:lstStyle/>
        <a:p>
          <a:pPr marL="0" lvl="0" indent="0" algn="ctr" defTabSz="1289050">
            <a:lnSpc>
              <a:spcPct val="100000"/>
            </a:lnSpc>
            <a:spcBef>
              <a:spcPct val="0"/>
            </a:spcBef>
            <a:spcAft>
              <a:spcPts val="0"/>
            </a:spcAft>
            <a:buNone/>
          </a:pPr>
          <a:r>
            <a:rPr lang="en-US" sz="2900" kern="1200" dirty="0"/>
            <a:t>B.S. Exercise Physiology Educational Opportunities</a:t>
          </a:r>
        </a:p>
      </dsp:txBody>
      <dsp:txXfrm>
        <a:off x="3340006" y="1737240"/>
        <a:ext cx="2176020" cy="2176020"/>
      </dsp:txXfrm>
    </dsp:sp>
    <dsp:sp modelId="{0AB1537E-AD4B-461D-9F99-945EDB059D44}">
      <dsp:nvSpPr>
        <dsp:cNvPr id="0" name=""/>
        <dsp:cNvSpPr/>
      </dsp:nvSpPr>
      <dsp:spPr>
        <a:xfrm>
          <a:off x="3643721" y="50714"/>
          <a:ext cx="1568589"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Scientific Research with Faulty</a:t>
          </a:r>
        </a:p>
      </dsp:txBody>
      <dsp:txXfrm>
        <a:off x="3873436" y="276048"/>
        <a:ext cx="1109159" cy="1088010"/>
      </dsp:txXfrm>
    </dsp:sp>
    <dsp:sp modelId="{D2EAF8D0-7707-4724-89A1-72DEEF88A181}">
      <dsp:nvSpPr>
        <dsp:cNvPr id="0" name=""/>
        <dsp:cNvSpPr/>
      </dsp:nvSpPr>
      <dsp:spPr>
        <a:xfrm>
          <a:off x="5226403" y="805691"/>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Classroom Learning</a:t>
          </a:r>
        </a:p>
      </dsp:txBody>
      <dsp:txXfrm>
        <a:off x="5451737" y="1031025"/>
        <a:ext cx="1088010" cy="1088010"/>
      </dsp:txXfrm>
    </dsp:sp>
    <dsp:sp modelId="{62246365-8821-432E-A281-CEA1C466BC9C}">
      <dsp:nvSpPr>
        <dsp:cNvPr id="0" name=""/>
        <dsp:cNvSpPr/>
      </dsp:nvSpPr>
      <dsp:spPr>
        <a:xfrm>
          <a:off x="5613600"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Practical Internship Experience</a:t>
          </a:r>
        </a:p>
      </dsp:txBody>
      <dsp:txXfrm>
        <a:off x="5838934" y="2727444"/>
        <a:ext cx="1088010" cy="1088010"/>
      </dsp:txXfrm>
    </dsp:sp>
    <dsp:sp modelId="{E71322CC-ACE2-4ABF-8956-4A3A977440DE}">
      <dsp:nvSpPr>
        <dsp:cNvPr id="0" name=""/>
        <dsp:cNvSpPr/>
      </dsp:nvSpPr>
      <dsp:spPr>
        <a:xfrm>
          <a:off x="4528700"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Exercise is Medicine on Campus</a:t>
          </a:r>
        </a:p>
      </dsp:txBody>
      <dsp:txXfrm>
        <a:off x="4754034" y="4087866"/>
        <a:ext cx="1088010" cy="1088010"/>
      </dsp:txXfrm>
    </dsp:sp>
    <dsp:sp modelId="{E41DB88C-E2D8-4F64-BB42-A8815042F730}">
      <dsp:nvSpPr>
        <dsp:cNvPr id="0" name=""/>
        <dsp:cNvSpPr/>
      </dsp:nvSpPr>
      <dsp:spPr>
        <a:xfrm>
          <a:off x="2788654" y="3862532"/>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Professional Conferences</a:t>
          </a:r>
        </a:p>
      </dsp:txBody>
      <dsp:txXfrm>
        <a:off x="3013988" y="4087866"/>
        <a:ext cx="1088010" cy="1088010"/>
      </dsp:txXfrm>
    </dsp:sp>
    <dsp:sp modelId="{27CF710B-88C2-4CB5-B185-96FCDC932CDD}">
      <dsp:nvSpPr>
        <dsp:cNvPr id="0" name=""/>
        <dsp:cNvSpPr/>
      </dsp:nvSpPr>
      <dsp:spPr>
        <a:xfrm>
          <a:off x="1703754" y="2502110"/>
          <a:ext cx="1538678" cy="153867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Center for Exercise and Medicine</a:t>
          </a:r>
        </a:p>
      </dsp:txBody>
      <dsp:txXfrm>
        <a:off x="1929088" y="2727444"/>
        <a:ext cx="1088010" cy="1088010"/>
      </dsp:txXfrm>
    </dsp:sp>
    <dsp:sp modelId="{726F61BE-1913-45D7-9EC7-9BB67C8B09BD}">
      <dsp:nvSpPr>
        <dsp:cNvPr id="0" name=""/>
        <dsp:cNvSpPr/>
      </dsp:nvSpPr>
      <dsp:spPr>
        <a:xfrm>
          <a:off x="1991903" y="732999"/>
          <a:ext cx="1650709" cy="157171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Human Performance Laboratory</a:t>
          </a:r>
        </a:p>
      </dsp:txBody>
      <dsp:txXfrm>
        <a:off x="2233644" y="963171"/>
        <a:ext cx="1167227" cy="1111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0A0D7-1E7B-4B90-A841-18E9014CFCBA}">
      <dsp:nvSpPr>
        <dsp:cNvPr id="0" name=""/>
        <dsp:cNvSpPr/>
      </dsp:nvSpPr>
      <dsp:spPr>
        <a:xfrm>
          <a:off x="2000499" y="866461"/>
          <a:ext cx="2072490" cy="207249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0" kern="1200" dirty="0"/>
            <a:t>B.S. Exercise Physiology Educational Opportunities</a:t>
          </a:r>
        </a:p>
      </dsp:txBody>
      <dsp:txXfrm>
        <a:off x="2304008" y="1169970"/>
        <a:ext cx="1465472" cy="1465472"/>
      </dsp:txXfrm>
    </dsp:sp>
    <dsp:sp modelId="{0AB1537E-AD4B-461D-9F99-945EDB059D44}">
      <dsp:nvSpPr>
        <dsp:cNvPr id="0" name=""/>
        <dsp:cNvSpPr/>
      </dsp:nvSpPr>
      <dsp:spPr>
        <a:xfrm>
          <a:off x="2508550" y="34154"/>
          <a:ext cx="1056389"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0" kern="1200" dirty="0"/>
            <a:t>Scientific Research with Faulty</a:t>
          </a:r>
        </a:p>
      </dsp:txBody>
      <dsp:txXfrm>
        <a:off x="2663255" y="185909"/>
        <a:ext cx="746979" cy="732735"/>
      </dsp:txXfrm>
    </dsp:sp>
    <dsp:sp modelId="{D2EAF8D0-7707-4724-89A1-72DEEF88A181}">
      <dsp:nvSpPr>
        <dsp:cNvPr id="0" name=""/>
        <dsp:cNvSpPr/>
      </dsp:nvSpPr>
      <dsp:spPr>
        <a:xfrm>
          <a:off x="3574430"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kern="1200" dirty="0"/>
            <a:t>Classroom Learning</a:t>
          </a:r>
        </a:p>
      </dsp:txBody>
      <dsp:txXfrm>
        <a:off x="3726185" y="694359"/>
        <a:ext cx="732735" cy="732735"/>
      </dsp:txXfrm>
    </dsp:sp>
    <dsp:sp modelId="{62246365-8821-432E-A281-CEA1C466BC9C}">
      <dsp:nvSpPr>
        <dsp:cNvPr id="0" name=""/>
        <dsp:cNvSpPr/>
      </dsp:nvSpPr>
      <dsp:spPr>
        <a:xfrm>
          <a:off x="3835193"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t>Practical Internship Experience</a:t>
          </a:r>
        </a:p>
      </dsp:txBody>
      <dsp:txXfrm>
        <a:off x="3986948" y="1836837"/>
        <a:ext cx="732735" cy="732735"/>
      </dsp:txXfrm>
    </dsp:sp>
    <dsp:sp modelId="{E71322CC-ACE2-4ABF-8956-4A3A977440DE}">
      <dsp:nvSpPr>
        <dsp:cNvPr id="0" name=""/>
        <dsp:cNvSpPr/>
      </dsp:nvSpPr>
      <dsp:spPr>
        <a:xfrm>
          <a:off x="3104551"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Exercise is Medicine on Campus</a:t>
          </a:r>
        </a:p>
      </dsp:txBody>
      <dsp:txXfrm>
        <a:off x="3256306" y="2753033"/>
        <a:ext cx="732735" cy="732735"/>
      </dsp:txXfrm>
    </dsp:sp>
    <dsp:sp modelId="{E41DB88C-E2D8-4F64-BB42-A8815042F730}">
      <dsp:nvSpPr>
        <dsp:cNvPr id="0" name=""/>
        <dsp:cNvSpPr/>
      </dsp:nvSpPr>
      <dsp:spPr>
        <a:xfrm>
          <a:off x="1932693" y="2601278"/>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Professional Conferences</a:t>
          </a:r>
        </a:p>
      </dsp:txBody>
      <dsp:txXfrm>
        <a:off x="2084448" y="2753033"/>
        <a:ext cx="732735" cy="732735"/>
      </dsp:txXfrm>
    </dsp:sp>
    <dsp:sp modelId="{27CF710B-88C2-4CB5-B185-96FCDC932CDD}">
      <dsp:nvSpPr>
        <dsp:cNvPr id="0" name=""/>
        <dsp:cNvSpPr/>
      </dsp:nvSpPr>
      <dsp:spPr>
        <a:xfrm>
          <a:off x="1202051" y="1685082"/>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Center for Exercise and Medicine</a:t>
          </a:r>
        </a:p>
      </dsp:txBody>
      <dsp:txXfrm>
        <a:off x="1353806" y="1836837"/>
        <a:ext cx="732735" cy="732735"/>
      </dsp:txXfrm>
    </dsp:sp>
    <dsp:sp modelId="{726F61BE-1913-45D7-9EC7-9BB67C8B09BD}">
      <dsp:nvSpPr>
        <dsp:cNvPr id="0" name=""/>
        <dsp:cNvSpPr/>
      </dsp:nvSpPr>
      <dsp:spPr>
        <a:xfrm>
          <a:off x="1462814" y="542604"/>
          <a:ext cx="1036245" cy="103624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0" kern="1200" dirty="0"/>
            <a:t>Human Performance Teaching Laboratory</a:t>
          </a:r>
        </a:p>
      </dsp:txBody>
      <dsp:txXfrm>
        <a:off x="1614569" y="694359"/>
        <a:ext cx="732735" cy="73273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764ABB-806C-4C31-8D27-9506BBF6A2B5}"/>
              </a:ext>
            </a:extLst>
          </p:cNvPr>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DEB0CFAC-FD18-4F02-B050-3927FB10DC98}"/>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B691FE-268C-4C68-816B-D296DFCD8FF5}"/>
              </a:ext>
            </a:extLst>
          </p:cNvPr>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D46699D7-95AF-49E2-B7D9-6B2296AC00F0}" type="slidenum">
              <a:rPr lang="en-US" smtClean="0"/>
              <a:t>‹#›</a:t>
            </a:fld>
            <a:endParaRPr lang="en-US"/>
          </a:p>
        </p:txBody>
      </p:sp>
    </p:spTree>
    <p:extLst>
      <p:ext uri="{BB962C8B-B14F-4D97-AF65-F5344CB8AC3E}">
        <p14:creationId xmlns:p14="http://schemas.microsoft.com/office/powerpoint/2010/main" val="113233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6BEA889-1D7A-4E28-BE7C-85A9DAF0E3D2}" type="datetimeFigureOut">
              <a:rPr lang="en-US" smtClean="0"/>
              <a:t>7/19/2022</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CA2CB28A-220A-4FFF-9110-ED728CE74DEA}" type="slidenum">
              <a:rPr lang="en-US" smtClean="0"/>
              <a:t>‹#›</a:t>
            </a:fld>
            <a:endParaRPr lang="en-US"/>
          </a:p>
        </p:txBody>
      </p:sp>
    </p:spTree>
    <p:extLst>
      <p:ext uri="{BB962C8B-B14F-4D97-AF65-F5344CB8AC3E}">
        <p14:creationId xmlns:p14="http://schemas.microsoft.com/office/powerpoint/2010/main" val="3877997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a:t>
            </a:fld>
            <a:endParaRPr lang="en-US" dirty="0"/>
          </a:p>
        </p:txBody>
      </p:sp>
    </p:spTree>
    <p:extLst>
      <p:ext uri="{BB962C8B-B14F-4D97-AF65-F5344CB8AC3E}">
        <p14:creationId xmlns:p14="http://schemas.microsoft.com/office/powerpoint/2010/main" val="3758815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11</a:t>
            </a:fld>
            <a:endParaRPr lang="en-US"/>
          </a:p>
        </p:txBody>
      </p:sp>
    </p:spTree>
    <p:extLst>
      <p:ext uri="{BB962C8B-B14F-4D97-AF65-F5344CB8AC3E}">
        <p14:creationId xmlns:p14="http://schemas.microsoft.com/office/powerpoint/2010/main" val="3187978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12</a:t>
            </a:fld>
            <a:endParaRPr lang="en-US"/>
          </a:p>
        </p:txBody>
      </p:sp>
    </p:spTree>
    <p:extLst>
      <p:ext uri="{BB962C8B-B14F-4D97-AF65-F5344CB8AC3E}">
        <p14:creationId xmlns:p14="http://schemas.microsoft.com/office/powerpoint/2010/main" val="256743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14</a:t>
            </a:fld>
            <a:endParaRPr lang="en-US"/>
          </a:p>
        </p:txBody>
      </p:sp>
    </p:spTree>
    <p:extLst>
      <p:ext uri="{BB962C8B-B14F-4D97-AF65-F5344CB8AC3E}">
        <p14:creationId xmlns:p14="http://schemas.microsoft.com/office/powerpoint/2010/main" val="129926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15</a:t>
            </a:fld>
            <a:endParaRPr lang="en-US"/>
          </a:p>
        </p:txBody>
      </p:sp>
    </p:spTree>
    <p:extLst>
      <p:ext uri="{BB962C8B-B14F-4D97-AF65-F5344CB8AC3E}">
        <p14:creationId xmlns:p14="http://schemas.microsoft.com/office/powerpoint/2010/main" val="283977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16</a:t>
            </a:fld>
            <a:endParaRPr lang="en-US"/>
          </a:p>
        </p:txBody>
      </p:sp>
    </p:spTree>
    <p:extLst>
      <p:ext uri="{BB962C8B-B14F-4D97-AF65-F5344CB8AC3E}">
        <p14:creationId xmlns:p14="http://schemas.microsoft.com/office/powerpoint/2010/main" val="3683117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17</a:t>
            </a:fld>
            <a:endParaRPr lang="en-US"/>
          </a:p>
        </p:txBody>
      </p:sp>
    </p:spTree>
    <p:extLst>
      <p:ext uri="{BB962C8B-B14F-4D97-AF65-F5344CB8AC3E}">
        <p14:creationId xmlns:p14="http://schemas.microsoft.com/office/powerpoint/2010/main" val="2363032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18</a:t>
            </a:fld>
            <a:endParaRPr lang="en-US"/>
          </a:p>
        </p:txBody>
      </p:sp>
    </p:spTree>
    <p:extLst>
      <p:ext uri="{BB962C8B-B14F-4D97-AF65-F5344CB8AC3E}">
        <p14:creationId xmlns:p14="http://schemas.microsoft.com/office/powerpoint/2010/main" val="4284016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19</a:t>
            </a:fld>
            <a:endParaRPr lang="en-US"/>
          </a:p>
        </p:txBody>
      </p:sp>
    </p:spTree>
    <p:extLst>
      <p:ext uri="{BB962C8B-B14F-4D97-AF65-F5344CB8AC3E}">
        <p14:creationId xmlns:p14="http://schemas.microsoft.com/office/powerpoint/2010/main" val="2835706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20</a:t>
            </a:fld>
            <a:endParaRPr lang="en-US"/>
          </a:p>
        </p:txBody>
      </p:sp>
    </p:spTree>
    <p:extLst>
      <p:ext uri="{BB962C8B-B14F-4D97-AF65-F5344CB8AC3E}">
        <p14:creationId xmlns:p14="http://schemas.microsoft.com/office/powerpoint/2010/main" val="3130224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21</a:t>
            </a:fld>
            <a:endParaRPr lang="en-US"/>
          </a:p>
        </p:txBody>
      </p:sp>
    </p:spTree>
    <p:extLst>
      <p:ext uri="{BB962C8B-B14F-4D97-AF65-F5344CB8AC3E}">
        <p14:creationId xmlns:p14="http://schemas.microsoft.com/office/powerpoint/2010/main" val="3623293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3</a:t>
            </a:fld>
            <a:endParaRPr lang="en-US" dirty="0"/>
          </a:p>
        </p:txBody>
      </p:sp>
    </p:spTree>
    <p:extLst>
      <p:ext uri="{BB962C8B-B14F-4D97-AF65-F5344CB8AC3E}">
        <p14:creationId xmlns:p14="http://schemas.microsoft.com/office/powerpoint/2010/main" val="3566436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22</a:t>
            </a:fld>
            <a:endParaRPr lang="en-US"/>
          </a:p>
        </p:txBody>
      </p:sp>
    </p:spTree>
    <p:extLst>
      <p:ext uri="{BB962C8B-B14F-4D97-AF65-F5344CB8AC3E}">
        <p14:creationId xmlns:p14="http://schemas.microsoft.com/office/powerpoint/2010/main" val="221189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23</a:t>
            </a:fld>
            <a:endParaRPr lang="en-US"/>
          </a:p>
        </p:txBody>
      </p:sp>
    </p:spTree>
    <p:extLst>
      <p:ext uri="{BB962C8B-B14F-4D97-AF65-F5344CB8AC3E}">
        <p14:creationId xmlns:p14="http://schemas.microsoft.com/office/powerpoint/2010/main" val="173067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24</a:t>
            </a:fld>
            <a:endParaRPr lang="en-US"/>
          </a:p>
        </p:txBody>
      </p:sp>
    </p:spTree>
    <p:extLst>
      <p:ext uri="{BB962C8B-B14F-4D97-AF65-F5344CB8AC3E}">
        <p14:creationId xmlns:p14="http://schemas.microsoft.com/office/powerpoint/2010/main" val="582566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25</a:t>
            </a:fld>
            <a:endParaRPr lang="en-US"/>
          </a:p>
        </p:txBody>
      </p:sp>
    </p:spTree>
    <p:extLst>
      <p:ext uri="{BB962C8B-B14F-4D97-AF65-F5344CB8AC3E}">
        <p14:creationId xmlns:p14="http://schemas.microsoft.com/office/powerpoint/2010/main" val="3773316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26</a:t>
            </a:fld>
            <a:endParaRPr lang="en-US"/>
          </a:p>
        </p:txBody>
      </p:sp>
    </p:spTree>
    <p:extLst>
      <p:ext uri="{BB962C8B-B14F-4D97-AF65-F5344CB8AC3E}">
        <p14:creationId xmlns:p14="http://schemas.microsoft.com/office/powerpoint/2010/main" val="4304563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27</a:t>
            </a:fld>
            <a:endParaRPr lang="en-US"/>
          </a:p>
        </p:txBody>
      </p:sp>
    </p:spTree>
    <p:extLst>
      <p:ext uri="{BB962C8B-B14F-4D97-AF65-F5344CB8AC3E}">
        <p14:creationId xmlns:p14="http://schemas.microsoft.com/office/powerpoint/2010/main" val="3652150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28</a:t>
            </a:fld>
            <a:endParaRPr lang="en-US"/>
          </a:p>
        </p:txBody>
      </p:sp>
    </p:spTree>
    <p:extLst>
      <p:ext uri="{BB962C8B-B14F-4D97-AF65-F5344CB8AC3E}">
        <p14:creationId xmlns:p14="http://schemas.microsoft.com/office/powerpoint/2010/main" val="710261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29</a:t>
            </a:fld>
            <a:endParaRPr lang="en-US"/>
          </a:p>
        </p:txBody>
      </p:sp>
    </p:spTree>
    <p:extLst>
      <p:ext uri="{BB962C8B-B14F-4D97-AF65-F5344CB8AC3E}">
        <p14:creationId xmlns:p14="http://schemas.microsoft.com/office/powerpoint/2010/main" val="2159142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30</a:t>
            </a:fld>
            <a:endParaRPr lang="en-US"/>
          </a:p>
        </p:txBody>
      </p:sp>
    </p:spTree>
    <p:extLst>
      <p:ext uri="{BB962C8B-B14F-4D97-AF65-F5344CB8AC3E}">
        <p14:creationId xmlns:p14="http://schemas.microsoft.com/office/powerpoint/2010/main" val="32140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31</a:t>
            </a:fld>
            <a:endParaRPr lang="en-US"/>
          </a:p>
        </p:txBody>
      </p:sp>
    </p:spTree>
    <p:extLst>
      <p:ext uri="{BB962C8B-B14F-4D97-AF65-F5344CB8AC3E}">
        <p14:creationId xmlns:p14="http://schemas.microsoft.com/office/powerpoint/2010/main" val="1391170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a:t>
            </a:fld>
            <a:endParaRPr lang="en-US" dirty="0"/>
          </a:p>
        </p:txBody>
      </p:sp>
    </p:spTree>
    <p:extLst>
      <p:ext uri="{BB962C8B-B14F-4D97-AF65-F5344CB8AC3E}">
        <p14:creationId xmlns:p14="http://schemas.microsoft.com/office/powerpoint/2010/main" val="3434558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34</a:t>
            </a:fld>
            <a:endParaRPr lang="en-US"/>
          </a:p>
        </p:txBody>
      </p:sp>
    </p:spTree>
    <p:extLst>
      <p:ext uri="{BB962C8B-B14F-4D97-AF65-F5344CB8AC3E}">
        <p14:creationId xmlns:p14="http://schemas.microsoft.com/office/powerpoint/2010/main" val="1896161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36</a:t>
            </a:fld>
            <a:endParaRPr lang="en-US"/>
          </a:p>
        </p:txBody>
      </p:sp>
    </p:spTree>
    <p:extLst>
      <p:ext uri="{BB962C8B-B14F-4D97-AF65-F5344CB8AC3E}">
        <p14:creationId xmlns:p14="http://schemas.microsoft.com/office/powerpoint/2010/main" val="3212918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37</a:t>
            </a:fld>
            <a:endParaRPr lang="en-US"/>
          </a:p>
        </p:txBody>
      </p:sp>
    </p:spTree>
    <p:extLst>
      <p:ext uri="{BB962C8B-B14F-4D97-AF65-F5344CB8AC3E}">
        <p14:creationId xmlns:p14="http://schemas.microsoft.com/office/powerpoint/2010/main" val="121072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38</a:t>
            </a:fld>
            <a:endParaRPr lang="en-US"/>
          </a:p>
        </p:txBody>
      </p:sp>
    </p:spTree>
    <p:extLst>
      <p:ext uri="{BB962C8B-B14F-4D97-AF65-F5344CB8AC3E}">
        <p14:creationId xmlns:p14="http://schemas.microsoft.com/office/powerpoint/2010/main" val="3529018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40</a:t>
            </a:fld>
            <a:endParaRPr lang="en-US"/>
          </a:p>
        </p:txBody>
      </p:sp>
    </p:spTree>
    <p:extLst>
      <p:ext uri="{BB962C8B-B14F-4D97-AF65-F5344CB8AC3E}">
        <p14:creationId xmlns:p14="http://schemas.microsoft.com/office/powerpoint/2010/main" val="2869695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41</a:t>
            </a:fld>
            <a:endParaRPr lang="en-US"/>
          </a:p>
        </p:txBody>
      </p:sp>
    </p:spTree>
    <p:extLst>
      <p:ext uri="{BB962C8B-B14F-4D97-AF65-F5344CB8AC3E}">
        <p14:creationId xmlns:p14="http://schemas.microsoft.com/office/powerpoint/2010/main" val="3302794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43</a:t>
            </a:fld>
            <a:endParaRPr lang="en-US" dirty="0"/>
          </a:p>
        </p:txBody>
      </p:sp>
    </p:spTree>
    <p:extLst>
      <p:ext uri="{BB962C8B-B14F-4D97-AF65-F5344CB8AC3E}">
        <p14:creationId xmlns:p14="http://schemas.microsoft.com/office/powerpoint/2010/main" val="3236869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44</a:t>
            </a:fld>
            <a:endParaRPr lang="en-US" dirty="0"/>
          </a:p>
        </p:txBody>
      </p:sp>
    </p:spTree>
    <p:extLst>
      <p:ext uri="{BB962C8B-B14F-4D97-AF65-F5344CB8AC3E}">
        <p14:creationId xmlns:p14="http://schemas.microsoft.com/office/powerpoint/2010/main" val="3672713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45</a:t>
            </a:fld>
            <a:endParaRPr lang="en-US" dirty="0"/>
          </a:p>
        </p:txBody>
      </p:sp>
    </p:spTree>
    <p:extLst>
      <p:ext uri="{BB962C8B-B14F-4D97-AF65-F5344CB8AC3E}">
        <p14:creationId xmlns:p14="http://schemas.microsoft.com/office/powerpoint/2010/main" val="2535385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46</a:t>
            </a:fld>
            <a:endParaRPr lang="en-US" dirty="0"/>
          </a:p>
        </p:txBody>
      </p:sp>
    </p:spTree>
    <p:extLst>
      <p:ext uri="{BB962C8B-B14F-4D97-AF65-F5344CB8AC3E}">
        <p14:creationId xmlns:p14="http://schemas.microsoft.com/office/powerpoint/2010/main" val="2667464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a:t>
            </a:fld>
            <a:endParaRPr lang="en-US"/>
          </a:p>
        </p:txBody>
      </p:sp>
    </p:spTree>
    <p:extLst>
      <p:ext uri="{BB962C8B-B14F-4D97-AF65-F5344CB8AC3E}">
        <p14:creationId xmlns:p14="http://schemas.microsoft.com/office/powerpoint/2010/main" val="325123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47</a:t>
            </a:fld>
            <a:endParaRPr lang="en-US" dirty="0"/>
          </a:p>
        </p:txBody>
      </p:sp>
    </p:spTree>
    <p:extLst>
      <p:ext uri="{BB962C8B-B14F-4D97-AF65-F5344CB8AC3E}">
        <p14:creationId xmlns:p14="http://schemas.microsoft.com/office/powerpoint/2010/main" val="383661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48</a:t>
            </a:fld>
            <a:endParaRPr lang="en-US" dirty="0"/>
          </a:p>
        </p:txBody>
      </p:sp>
    </p:spTree>
    <p:extLst>
      <p:ext uri="{BB962C8B-B14F-4D97-AF65-F5344CB8AC3E}">
        <p14:creationId xmlns:p14="http://schemas.microsoft.com/office/powerpoint/2010/main" val="44465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49</a:t>
            </a:fld>
            <a:endParaRPr lang="en-US" dirty="0"/>
          </a:p>
        </p:txBody>
      </p:sp>
    </p:spTree>
    <p:extLst>
      <p:ext uri="{BB962C8B-B14F-4D97-AF65-F5344CB8AC3E}">
        <p14:creationId xmlns:p14="http://schemas.microsoft.com/office/powerpoint/2010/main" val="3067807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50</a:t>
            </a:fld>
            <a:endParaRPr lang="en-US" dirty="0"/>
          </a:p>
        </p:txBody>
      </p:sp>
    </p:spTree>
    <p:extLst>
      <p:ext uri="{BB962C8B-B14F-4D97-AF65-F5344CB8AC3E}">
        <p14:creationId xmlns:p14="http://schemas.microsoft.com/office/powerpoint/2010/main" val="2769908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51</a:t>
            </a:fld>
            <a:endParaRPr lang="en-US" dirty="0"/>
          </a:p>
        </p:txBody>
      </p:sp>
    </p:spTree>
    <p:extLst>
      <p:ext uri="{BB962C8B-B14F-4D97-AF65-F5344CB8AC3E}">
        <p14:creationId xmlns:p14="http://schemas.microsoft.com/office/powerpoint/2010/main" val="3680425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52</a:t>
            </a:fld>
            <a:endParaRPr lang="en-US" dirty="0"/>
          </a:p>
        </p:txBody>
      </p:sp>
    </p:spTree>
    <p:extLst>
      <p:ext uri="{BB962C8B-B14F-4D97-AF65-F5344CB8AC3E}">
        <p14:creationId xmlns:p14="http://schemas.microsoft.com/office/powerpoint/2010/main" val="2398871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53</a:t>
            </a:fld>
            <a:endParaRPr lang="en-US" dirty="0"/>
          </a:p>
        </p:txBody>
      </p:sp>
    </p:spTree>
    <p:extLst>
      <p:ext uri="{BB962C8B-B14F-4D97-AF65-F5344CB8AC3E}">
        <p14:creationId xmlns:p14="http://schemas.microsoft.com/office/powerpoint/2010/main" val="30392673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54</a:t>
            </a:fld>
            <a:endParaRPr lang="en-US"/>
          </a:p>
        </p:txBody>
      </p:sp>
    </p:spTree>
    <p:extLst>
      <p:ext uri="{BB962C8B-B14F-4D97-AF65-F5344CB8AC3E}">
        <p14:creationId xmlns:p14="http://schemas.microsoft.com/office/powerpoint/2010/main" val="32353713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55</a:t>
            </a:fld>
            <a:endParaRPr lang="en-US"/>
          </a:p>
        </p:txBody>
      </p:sp>
    </p:spTree>
    <p:extLst>
      <p:ext uri="{BB962C8B-B14F-4D97-AF65-F5344CB8AC3E}">
        <p14:creationId xmlns:p14="http://schemas.microsoft.com/office/powerpoint/2010/main" val="240349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56</a:t>
            </a:fld>
            <a:endParaRPr lang="en-US"/>
          </a:p>
        </p:txBody>
      </p:sp>
    </p:spTree>
    <p:extLst>
      <p:ext uri="{BB962C8B-B14F-4D97-AF65-F5344CB8AC3E}">
        <p14:creationId xmlns:p14="http://schemas.microsoft.com/office/powerpoint/2010/main" val="584635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6</a:t>
            </a:fld>
            <a:endParaRPr lang="en-US"/>
          </a:p>
        </p:txBody>
      </p:sp>
    </p:spTree>
    <p:extLst>
      <p:ext uri="{BB962C8B-B14F-4D97-AF65-F5344CB8AC3E}">
        <p14:creationId xmlns:p14="http://schemas.microsoft.com/office/powerpoint/2010/main" val="39235574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57</a:t>
            </a:fld>
            <a:endParaRPr lang="en-US"/>
          </a:p>
        </p:txBody>
      </p:sp>
    </p:spTree>
    <p:extLst>
      <p:ext uri="{BB962C8B-B14F-4D97-AF65-F5344CB8AC3E}">
        <p14:creationId xmlns:p14="http://schemas.microsoft.com/office/powerpoint/2010/main" val="12177334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58</a:t>
            </a:fld>
            <a:endParaRPr lang="en-US"/>
          </a:p>
        </p:txBody>
      </p:sp>
    </p:spTree>
    <p:extLst>
      <p:ext uri="{BB962C8B-B14F-4D97-AF65-F5344CB8AC3E}">
        <p14:creationId xmlns:p14="http://schemas.microsoft.com/office/powerpoint/2010/main" val="2857875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59</a:t>
            </a:fld>
            <a:endParaRPr lang="en-US"/>
          </a:p>
        </p:txBody>
      </p:sp>
    </p:spTree>
    <p:extLst>
      <p:ext uri="{BB962C8B-B14F-4D97-AF65-F5344CB8AC3E}">
        <p14:creationId xmlns:p14="http://schemas.microsoft.com/office/powerpoint/2010/main" val="3565828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60</a:t>
            </a:fld>
            <a:endParaRPr lang="en-US"/>
          </a:p>
        </p:txBody>
      </p:sp>
    </p:spTree>
    <p:extLst>
      <p:ext uri="{BB962C8B-B14F-4D97-AF65-F5344CB8AC3E}">
        <p14:creationId xmlns:p14="http://schemas.microsoft.com/office/powerpoint/2010/main" val="2837282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61</a:t>
            </a:fld>
            <a:endParaRPr lang="en-US"/>
          </a:p>
        </p:txBody>
      </p:sp>
    </p:spTree>
    <p:extLst>
      <p:ext uri="{BB962C8B-B14F-4D97-AF65-F5344CB8AC3E}">
        <p14:creationId xmlns:p14="http://schemas.microsoft.com/office/powerpoint/2010/main" val="35022892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62</a:t>
            </a:fld>
            <a:endParaRPr lang="en-US"/>
          </a:p>
        </p:txBody>
      </p:sp>
    </p:spTree>
    <p:extLst>
      <p:ext uri="{BB962C8B-B14F-4D97-AF65-F5344CB8AC3E}">
        <p14:creationId xmlns:p14="http://schemas.microsoft.com/office/powerpoint/2010/main" val="2018902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63</a:t>
            </a:fld>
            <a:endParaRPr lang="en-US"/>
          </a:p>
        </p:txBody>
      </p:sp>
    </p:spTree>
    <p:extLst>
      <p:ext uri="{BB962C8B-B14F-4D97-AF65-F5344CB8AC3E}">
        <p14:creationId xmlns:p14="http://schemas.microsoft.com/office/powerpoint/2010/main" val="37575363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64</a:t>
            </a:fld>
            <a:endParaRPr lang="en-US"/>
          </a:p>
        </p:txBody>
      </p:sp>
    </p:spTree>
    <p:extLst>
      <p:ext uri="{BB962C8B-B14F-4D97-AF65-F5344CB8AC3E}">
        <p14:creationId xmlns:p14="http://schemas.microsoft.com/office/powerpoint/2010/main" val="3992895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65</a:t>
            </a:fld>
            <a:endParaRPr lang="en-US"/>
          </a:p>
        </p:txBody>
      </p:sp>
    </p:spTree>
    <p:extLst>
      <p:ext uri="{BB962C8B-B14F-4D97-AF65-F5344CB8AC3E}">
        <p14:creationId xmlns:p14="http://schemas.microsoft.com/office/powerpoint/2010/main" val="23436068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66</a:t>
            </a:fld>
            <a:endParaRPr lang="en-US"/>
          </a:p>
        </p:txBody>
      </p:sp>
    </p:spTree>
    <p:extLst>
      <p:ext uri="{BB962C8B-B14F-4D97-AF65-F5344CB8AC3E}">
        <p14:creationId xmlns:p14="http://schemas.microsoft.com/office/powerpoint/2010/main" val="3248488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7</a:t>
            </a:fld>
            <a:endParaRPr lang="en-US"/>
          </a:p>
        </p:txBody>
      </p:sp>
    </p:spTree>
    <p:extLst>
      <p:ext uri="{BB962C8B-B14F-4D97-AF65-F5344CB8AC3E}">
        <p14:creationId xmlns:p14="http://schemas.microsoft.com/office/powerpoint/2010/main" val="30088636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67</a:t>
            </a:fld>
            <a:endParaRPr lang="en-US"/>
          </a:p>
        </p:txBody>
      </p:sp>
    </p:spTree>
    <p:extLst>
      <p:ext uri="{BB962C8B-B14F-4D97-AF65-F5344CB8AC3E}">
        <p14:creationId xmlns:p14="http://schemas.microsoft.com/office/powerpoint/2010/main" val="1579646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8</a:t>
            </a:fld>
            <a:endParaRPr lang="en-US"/>
          </a:p>
        </p:txBody>
      </p:sp>
    </p:spTree>
    <p:extLst>
      <p:ext uri="{BB962C8B-B14F-4D97-AF65-F5344CB8AC3E}">
        <p14:creationId xmlns:p14="http://schemas.microsoft.com/office/powerpoint/2010/main" val="1251483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CB28A-220A-4FFF-9110-ED728CE74DEA}" type="slidenum">
              <a:rPr lang="en-US" smtClean="0"/>
              <a:t>9</a:t>
            </a:fld>
            <a:endParaRPr lang="en-US"/>
          </a:p>
        </p:txBody>
      </p:sp>
    </p:spTree>
    <p:extLst>
      <p:ext uri="{BB962C8B-B14F-4D97-AF65-F5344CB8AC3E}">
        <p14:creationId xmlns:p14="http://schemas.microsoft.com/office/powerpoint/2010/main" val="2285678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CB28A-220A-4FFF-9110-ED728CE74DEA}" type="slidenum">
              <a:rPr lang="en-US" smtClean="0"/>
              <a:t>10</a:t>
            </a:fld>
            <a:endParaRPr lang="en-US"/>
          </a:p>
        </p:txBody>
      </p:sp>
    </p:spTree>
    <p:extLst>
      <p:ext uri="{BB962C8B-B14F-4D97-AF65-F5344CB8AC3E}">
        <p14:creationId xmlns:p14="http://schemas.microsoft.com/office/powerpoint/2010/main" val="4147032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6D2D95-E4EA-44C5-A127-1D90D31DD03F}"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011520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DE53-FCDA-4A51-B641-074A2E9B1786}"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386040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98598D-FE48-421D-9CC5-83810DBB3958}"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948193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87C58F2-0FE7-4EF7-B25C-E93E5F428EA7}"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77891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AB3022-3D7A-4175-92FB-B2FC01E9A645}" type="datetime1">
              <a:rPr lang="en-US" smtClean="0"/>
              <a:t>7/19/2022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3532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1C8B6-D37B-492A-ACA4-46249316196C}"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2658968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5EFE5-5D77-434F-9C36-4AB8965312C2}" type="datetime1">
              <a:rPr lang="en-US" smtClean="0"/>
              <a:t>7/19/2022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45644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BFE516-27FE-4A93-BD42-B44E33A133D6}" type="datetime1">
              <a:rPr lang="en-US" smtClean="0"/>
              <a:t>7/19/2022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3481573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BD697A-F50E-4E35-AD44-C8BFDDCE46C7}" type="datetime1">
              <a:rPr lang="en-US" smtClean="0"/>
              <a:t>7/19/2022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1826790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5D79DF-D1AE-48D0-9F2D-0F9A446AA93F}"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14918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25C14E0-EBCA-4F3A-8E3F-29C1DF740139}" type="datetime1">
              <a:rPr lang="en-US" smtClean="0"/>
              <a:t>7/19/2022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B0CD40-94CA-4ED0-9C01-8A68981E5043}" type="slidenum">
              <a:rPr lang="en-US" smtClean="0"/>
              <a:t>‹#›</a:t>
            </a:fld>
            <a:endParaRPr lang="en-US"/>
          </a:p>
        </p:txBody>
      </p:sp>
    </p:spTree>
    <p:extLst>
      <p:ext uri="{BB962C8B-B14F-4D97-AF65-F5344CB8AC3E}">
        <p14:creationId xmlns:p14="http://schemas.microsoft.com/office/powerpoint/2010/main" val="4202272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6EB752-15FA-4701-93F4-9A65AC765688}" type="datetime1">
              <a:rPr lang="en-US" smtClean="0"/>
              <a:t>7/19/2022</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B0CD40-94CA-4ED0-9C01-8A68981E5043}" type="slidenum">
              <a:rPr lang="en-US" smtClean="0"/>
              <a:t>‹#›</a:t>
            </a:fld>
            <a:endParaRPr lang="en-US"/>
          </a:p>
        </p:txBody>
      </p:sp>
    </p:spTree>
    <p:extLst>
      <p:ext uri="{BB962C8B-B14F-4D97-AF65-F5344CB8AC3E}">
        <p14:creationId xmlns:p14="http://schemas.microsoft.com/office/powerpoint/2010/main" val="1480334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www.valdosta.edu/administration/social-equity/" TargetMode="External"/><Relationship Id="rId3" Type="http://schemas.openxmlformats.org/officeDocument/2006/relationships/slideLayout" Target="../slideLayouts/slideLayout7.xml"/><Relationship Id="rId7" Type="http://schemas.openxmlformats.org/officeDocument/2006/relationships/hyperlink" Target="http://www.valdosta.edu/asc"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mailto:asc@valdosta.edu" TargetMode="External"/><Relationship Id="rId11" Type="http://schemas.openxmlformats.org/officeDocument/2006/relationships/image" Target="../media/image2.png"/><Relationship Id="rId5" Type="http://schemas.openxmlformats.org/officeDocument/2006/relationships/hyperlink" Target="https://www.valdosta.edu/asc/" TargetMode="External"/><Relationship Id="rId10" Type="http://schemas.openxmlformats.org/officeDocument/2006/relationships/image" Target="../media/image1.jpg"/><Relationship Id="rId4" Type="http://schemas.openxmlformats.org/officeDocument/2006/relationships/notesSlide" Target="../notesSlides/notesSlide9.xml"/><Relationship Id="rId9" Type="http://schemas.openxmlformats.org/officeDocument/2006/relationships/hyperlink" Target="mailto:titleix@valdosta.edu,"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image" Target="../media/image29.gif"/><Relationship Id="rId3" Type="http://schemas.openxmlformats.org/officeDocument/2006/relationships/slideLayout" Target="../slideLayouts/slideLayout7.xml"/><Relationship Id="rId7" Type="http://schemas.openxmlformats.org/officeDocument/2006/relationships/image" Target="../media/image23.emf"/><Relationship Id="rId12" Type="http://schemas.openxmlformats.org/officeDocument/2006/relationships/image" Target="../media/image28.jpeg"/><Relationship Id="rId17" Type="http://schemas.openxmlformats.org/officeDocument/2006/relationships/image" Target="../media/image2.png"/><Relationship Id="rId2" Type="http://schemas.openxmlformats.org/officeDocument/2006/relationships/audio" Target="../media/media11.m4a"/><Relationship Id="rId16" Type="http://schemas.openxmlformats.org/officeDocument/2006/relationships/image" Target="../media/image1.jpg"/><Relationship Id="rId1" Type="http://schemas.microsoft.com/office/2007/relationships/media" Target="../media/media11.m4a"/><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png"/><Relationship Id="rId10" Type="http://schemas.openxmlformats.org/officeDocument/2006/relationships/image" Target="../media/image26.jpeg"/><Relationship Id="rId4" Type="http://schemas.openxmlformats.org/officeDocument/2006/relationships/notesSlide" Target="../notesSlides/notesSlide11.xml"/><Relationship Id="rId9" Type="http://schemas.openxmlformats.org/officeDocument/2006/relationships/image" Target="../media/image25.jpeg"/><Relationship Id="rId1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jpg"/><Relationship Id="rId5" Type="http://schemas.openxmlformats.org/officeDocument/2006/relationships/image" Target="../media/image33.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jpg"/><Relationship Id="rId5" Type="http://schemas.openxmlformats.org/officeDocument/2006/relationships/image" Target="../media/image6.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s://www.valdosta.edu/colleges/nursing-and-health-sciences/cemr/"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4.jpeg"/><Relationship Id="rId5" Type="http://schemas.openxmlformats.org/officeDocument/2006/relationships/image" Target="../media/image1.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8" Type="http://schemas.openxmlformats.org/officeDocument/2006/relationships/hyperlink" Target="https://www.valdosta.edu/colleges/nursing-and-health-sciences/cemr/" TargetMode="External"/><Relationship Id="rId3" Type="http://schemas.openxmlformats.org/officeDocument/2006/relationships/slideLayout" Target="../slideLayouts/slideLayout7.xml"/><Relationship Id="rId7" Type="http://schemas.openxmlformats.org/officeDocument/2006/relationships/image" Target="../media/image36.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5.png"/><Relationship Id="rId5" Type="http://schemas.openxmlformats.org/officeDocument/2006/relationships/image" Target="../media/image12.jpeg"/><Relationship Id="rId10" Type="http://schemas.openxmlformats.org/officeDocument/2006/relationships/image" Target="../media/image2.png"/><Relationship Id="rId4" Type="http://schemas.openxmlformats.org/officeDocument/2006/relationships/notesSlide" Target="../notesSlides/notesSlide17.xml"/><Relationship Id="rId9"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39.jpe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7.xml"/><Relationship Id="rId7" Type="http://schemas.openxmlformats.org/officeDocument/2006/relationships/image" Target="../media/image41.jp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0.jpe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19.xml"/><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46.png"/><Relationship Id="rId12" Type="http://schemas.openxmlformats.org/officeDocument/2006/relationships/image" Target="../media/image1.jp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5.gif"/><Relationship Id="rId11" Type="http://schemas.openxmlformats.org/officeDocument/2006/relationships/image" Target="../media/image5.jpeg"/><Relationship Id="rId5" Type="http://schemas.openxmlformats.org/officeDocument/2006/relationships/image" Target="../media/image44.emf"/><Relationship Id="rId10" Type="http://schemas.openxmlformats.org/officeDocument/2006/relationships/image" Target="../media/image49.jpeg"/><Relationship Id="rId4" Type="http://schemas.openxmlformats.org/officeDocument/2006/relationships/notesSlide" Target="../notesSlides/notesSlide20.xml"/><Relationship Id="rId9" Type="http://schemas.openxmlformats.org/officeDocument/2006/relationships/image" Target="../media/image48.jpeg"/></Relationships>
</file>

<file path=ppt/slides/_rels/slide23.xml.rels><?xml version="1.0" encoding="UTF-8" standalone="yes"?>
<Relationships xmlns="http://schemas.openxmlformats.org/package/2006/relationships"><Relationship Id="rId8" Type="http://schemas.openxmlformats.org/officeDocument/2006/relationships/hyperlink" Target="http://www.seacsm.org/" TargetMode="External"/><Relationship Id="rId3" Type="http://schemas.openxmlformats.org/officeDocument/2006/relationships/slideLayout" Target="../slideLayouts/slideLayout7.xml"/><Relationship Id="rId7" Type="http://schemas.openxmlformats.org/officeDocument/2006/relationships/image" Target="../media/image4.jp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1.JPG"/><Relationship Id="rId5" Type="http://schemas.openxmlformats.org/officeDocument/2006/relationships/image" Target="../media/image50.jpg"/><Relationship Id="rId10" Type="http://schemas.openxmlformats.org/officeDocument/2006/relationships/image" Target="../media/image2.png"/><Relationship Id="rId4" Type="http://schemas.openxmlformats.org/officeDocument/2006/relationships/notesSlide" Target="../notesSlides/notesSlide21.xml"/><Relationship Id="rId9" Type="http://schemas.openxmlformats.org/officeDocument/2006/relationships/image" Target="../media/image1.jp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5.jpeg"/><Relationship Id="rId3" Type="http://schemas.openxmlformats.org/officeDocument/2006/relationships/slideLayout" Target="../slideLayouts/slideLayout7.xml"/><Relationship Id="rId7" Type="http://schemas.openxmlformats.org/officeDocument/2006/relationships/diagramLayout" Target="../diagrams/layout1.xml"/><Relationship Id="rId12" Type="http://schemas.openxmlformats.org/officeDocument/2006/relationships/image" Target="../media/image54.jpe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Data" Target="../diagrams/data1.xml"/><Relationship Id="rId11" Type="http://schemas.openxmlformats.org/officeDocument/2006/relationships/image" Target="../media/image53.jpeg"/><Relationship Id="rId5" Type="http://schemas.openxmlformats.org/officeDocument/2006/relationships/image" Target="../media/image52.jpeg"/><Relationship Id="rId1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22.xml"/><Relationship Id="rId9" Type="http://schemas.openxmlformats.org/officeDocument/2006/relationships/diagramColors" Target="../diagrams/colors1.xml"/><Relationship Id="rId1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jpg"/><Relationship Id="rId5" Type="http://schemas.openxmlformats.org/officeDocument/2006/relationships/image" Target="../media/image56.jp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diagramQuickStyle" Target="../diagrams/quickStyle2.xml"/><Relationship Id="rId12" Type="http://schemas.openxmlformats.org/officeDocument/2006/relationships/image" Target="../media/image1.jp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diagramLayout" Target="../diagrams/layout2.xml"/><Relationship Id="rId11" Type="http://schemas.openxmlformats.org/officeDocument/2006/relationships/image" Target="../media/image53.jpeg"/><Relationship Id="rId5" Type="http://schemas.openxmlformats.org/officeDocument/2006/relationships/diagramData" Target="../diagrams/data2.xml"/><Relationship Id="rId10" Type="http://schemas.openxmlformats.org/officeDocument/2006/relationships/image" Target="../media/image57.jpe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slideLayout" Target="../slideLayouts/slideLayout7.xml"/><Relationship Id="rId7" Type="http://schemas.openxmlformats.org/officeDocument/2006/relationships/image" Target="../media/image60.gi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9.jpg"/><Relationship Id="rId11" Type="http://schemas.openxmlformats.org/officeDocument/2006/relationships/image" Target="../media/image2.png"/><Relationship Id="rId5" Type="http://schemas.openxmlformats.org/officeDocument/2006/relationships/image" Target="../media/image58.jpg"/><Relationship Id="rId10" Type="http://schemas.openxmlformats.org/officeDocument/2006/relationships/image" Target="../media/image1.jpg"/><Relationship Id="rId4" Type="http://schemas.openxmlformats.org/officeDocument/2006/relationships/notesSlide" Target="../notesSlides/notesSlide26.xml"/><Relationship Id="rId9" Type="http://schemas.openxmlformats.org/officeDocument/2006/relationships/hyperlink" Target="https://www.valdosta.edu/programs/bachelor-of-science-in-exercise-physiology-degree/"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62.jpeg"/><Relationship Id="rId5" Type="http://schemas.openxmlformats.org/officeDocument/2006/relationships/image" Target="../media/image1.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jpg"/><Relationship Id="rId5" Type="http://schemas.openxmlformats.org/officeDocument/2006/relationships/image" Target="../media/image63.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jpg"/><Relationship Id="rId5" Type="http://schemas.openxmlformats.org/officeDocument/2006/relationships/hyperlink" Target="http://www.acsm.org/docs/default-source/default-document-library/get-stay-certified/exam-content-outlines/acsm-certified-clinical-exercise-physiologist-exam-content-outline.pdf?sfvrsn=71f3471a_2" TargetMode="External"/><Relationship Id="rId4" Type="http://schemas.openxmlformats.org/officeDocument/2006/relationships/hyperlink" Target="http://www.acsm.org/docs/default-source/certification-documents/acsm-ep_jta_-full-(2017)-final-(1)85eeee5bc28a45b3a4d78b1881a4e4ab.pdf?sfvrsn=f6a7a41_2"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jpg"/><Relationship Id="rId5" Type="http://schemas.openxmlformats.org/officeDocument/2006/relationships/hyperlink" Target="http://catalog.valdosta.edu/undergraduate/academic-programs/nursing-health-sciences/bs-exercise-physiology/" TargetMode="External"/><Relationship Id="rId4"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1.jpg"/></Relationships>
</file>

<file path=ppt/slides/_rels/slide3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image" Target="../media/image6.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65.jpeg"/><Relationship Id="rId5" Type="http://schemas.openxmlformats.org/officeDocument/2006/relationships/image" Target="../media/image64.jpg"/><Relationship Id="rId4" Type="http://schemas.openxmlformats.org/officeDocument/2006/relationships/notesSlide" Target="../notesSlides/notesSlide31.xml"/><Relationship Id="rId9"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66.jpeg"/><Relationship Id="rId5" Type="http://schemas.openxmlformats.org/officeDocument/2006/relationships/image" Target="../media/image1.jp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jpg"/><Relationship Id="rId5" Type="http://schemas.openxmlformats.org/officeDocument/2006/relationships/hyperlink" Target="https://www.valdosta.edu/administration/finance-admin/financial-services/students/" TargetMode="External"/><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image" Target="../media/image67.jpe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jp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68.emf"/><Relationship Id="rId5" Type="http://schemas.openxmlformats.org/officeDocument/2006/relationships/hyperlink" Target="https://www.valdosta.edu/academics/academic-affairs/advising/application-for-graduation.php" TargetMode="External"/><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https://www.valdosta.edu/academics/academic-affairs/academic-honesty-policies-and-procedures.php" TargetMode="External"/><Relationship Id="rId5" Type="http://schemas.openxmlformats.org/officeDocument/2006/relationships/image" Target="../media/image69.jpg"/><Relationship Id="rId4"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1.jpg"/><Relationship Id="rId5" Type="http://schemas.openxmlformats.org/officeDocument/2006/relationships/image" Target="../media/image70.png"/><Relationship Id="rId4" Type="http://schemas.openxmlformats.org/officeDocument/2006/relationships/notesSlide" Target="../notesSlides/notesSlide3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jpg"/><Relationship Id="rId5" Type="http://schemas.openxmlformats.org/officeDocument/2006/relationships/image" Target="../media/image71.jpg"/><Relationship Id="rId4"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jpg"/><Relationship Id="rId5" Type="http://schemas.openxmlformats.org/officeDocument/2006/relationships/image" Target="../media/image72.jpeg"/><Relationship Id="rId4"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13"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1.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notesSlide" Target="../notesSlides/notesSlide4.xml"/><Relationship Id="rId9" Type="http://schemas.openxmlformats.org/officeDocument/2006/relationships/image" Target="../media/image8.jp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jpg"/><Relationship Id="rId5" Type="http://schemas.openxmlformats.org/officeDocument/2006/relationships/image" Target="../media/image73.png"/><Relationship Id="rId4"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7.xml"/><Relationship Id="rId7" Type="http://schemas.openxmlformats.org/officeDocument/2006/relationships/image" Target="../media/image75.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74.png"/><Relationship Id="rId11" Type="http://schemas.openxmlformats.org/officeDocument/2006/relationships/image" Target="../media/image2.png"/><Relationship Id="rId5" Type="http://schemas.openxmlformats.org/officeDocument/2006/relationships/image" Target="../media/image1.jpg"/><Relationship Id="rId10" Type="http://schemas.openxmlformats.org/officeDocument/2006/relationships/image" Target="../media/image78.png"/><Relationship Id="rId4" Type="http://schemas.openxmlformats.org/officeDocument/2006/relationships/notesSlide" Target="../notesSlides/notesSlide44.xml"/><Relationship Id="rId9"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5.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jpg"/><Relationship Id="rId5" Type="http://schemas.openxmlformats.org/officeDocument/2006/relationships/hyperlink" Target="https://www.valdosta.edu/colleges/nursing-and-health-sciences/documents/disposition-policy.pdf" TargetMode="External"/><Relationship Id="rId4"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jpg"/><Relationship Id="rId5" Type="http://schemas.openxmlformats.org/officeDocument/2006/relationships/hyperlink" Target="https://www.valdosta.edu/academics/academic-affairs/concerns-complaints-grievances.php" TargetMode="External"/><Relationship Id="rId4" Type="http://schemas.openxmlformats.org/officeDocument/2006/relationships/notesSlide" Target="../notesSlides/notesSlide4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49.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jpg"/><Relationship Id="rId5" Type="http://schemas.openxmlformats.org/officeDocument/2006/relationships/hyperlink" Target="https://www.valdosta.edu/academics/academic-affairs/grade-appeals.php" TargetMode="External"/><Relationship Id="rId4" Type="http://schemas.openxmlformats.org/officeDocument/2006/relationships/notesSlide" Target="../notesSlides/notesSlide50.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2.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jp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jpg"/><Relationship Id="rId5" Type="http://schemas.openxmlformats.org/officeDocument/2006/relationships/image" Target="../media/image79.jpg"/><Relationship Id="rId4" Type="http://schemas.openxmlformats.org/officeDocument/2006/relationships/notesSlide" Target="../notesSlides/notesSlide53.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jpg"/><Relationship Id="rId5" Type="http://schemas.openxmlformats.org/officeDocument/2006/relationships/hyperlink" Target="https://www.valdosta.edu/asc/" TargetMode="External"/><Relationship Id="rId4" Type="http://schemas.openxmlformats.org/officeDocument/2006/relationships/notesSlide" Target="../notesSlides/notesSlide54.xml"/></Relationships>
</file>

<file path=ppt/slides/_rels/slide62.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slideLayout" Target="../slideLayouts/slideLayout7.xml"/><Relationship Id="rId7" Type="http://schemas.openxmlformats.org/officeDocument/2006/relationships/image" Target="../media/image82.jpeg"/><Relationship Id="rId12" Type="http://schemas.openxmlformats.org/officeDocument/2006/relationships/image" Target="../media/image2.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81.jpeg"/><Relationship Id="rId11" Type="http://schemas.openxmlformats.org/officeDocument/2006/relationships/image" Target="../media/image1.jpg"/><Relationship Id="rId5" Type="http://schemas.openxmlformats.org/officeDocument/2006/relationships/image" Target="../media/image80.emf"/><Relationship Id="rId10" Type="http://schemas.openxmlformats.org/officeDocument/2006/relationships/image" Target="../media/image85.jpeg"/><Relationship Id="rId4" Type="http://schemas.openxmlformats.org/officeDocument/2006/relationships/notesSlide" Target="../notesSlides/notesSlide55.xml"/><Relationship Id="rId9"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jpg"/><Relationship Id="rId5" Type="http://schemas.openxmlformats.org/officeDocument/2006/relationships/image" Target="../media/image86.jpg"/><Relationship Id="rId4" Type="http://schemas.openxmlformats.org/officeDocument/2006/relationships/notesSlide" Target="../notesSlides/notesSlide56.xml"/></Relationships>
</file>

<file path=ppt/slides/_rels/slide6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1.jpg"/><Relationship Id="rId5" Type="http://schemas.openxmlformats.org/officeDocument/2006/relationships/image" Target="../media/image71.jpg"/><Relationship Id="rId4" Type="http://schemas.openxmlformats.org/officeDocument/2006/relationships/notesSlide" Target="../notesSlides/notesSlide58.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jp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hyperlink" Target="mailto:mkasper@valdosta.edu" TargetMode="External"/><Relationship Id="rId5" Type="http://schemas.openxmlformats.org/officeDocument/2006/relationships/image" Target="../media/image87.jpg"/><Relationship Id="rId4"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openxmlformats.org/officeDocument/2006/relationships/image" Target="../media/image13.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jpeg"/><Relationship Id="rId5" Type="http://schemas.openxmlformats.org/officeDocument/2006/relationships/image" Target="../media/image1.jpg"/><Relationship Id="rId10" Type="http://schemas.openxmlformats.org/officeDocument/2006/relationships/image" Target="../media/image2.png"/><Relationship Id="rId4" Type="http://schemas.openxmlformats.org/officeDocument/2006/relationships/notesSlide" Target="../notesSlides/notesSlide6.xml"/><Relationship Id="rId9" Type="http://schemas.openxmlformats.org/officeDocument/2006/relationships/image" Target="../media/image15.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1.xml"/><Relationship Id="rId7" Type="http://schemas.openxmlformats.org/officeDocument/2006/relationships/image" Target="../media/image18.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jpg"/><Relationship Id="rId11" Type="http://schemas.openxmlformats.org/officeDocument/2006/relationships/image" Target="../media/image2.png"/><Relationship Id="rId5" Type="http://schemas.openxmlformats.org/officeDocument/2006/relationships/image" Target="../media/image16.jpeg"/><Relationship Id="rId10" Type="http://schemas.openxmlformats.org/officeDocument/2006/relationships/image" Target="../media/image20.jpg"/><Relationship Id="rId4" Type="http://schemas.openxmlformats.org/officeDocument/2006/relationships/notesSlide" Target="../notesSlides/notesSlide7.xml"/><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hyperlink" Target="https://www.valdosta.edu/administration/finance-admin/auxiliary-services/student-health/"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valdosta.edu/student/student-services/counseling-center/" TargetMode="External"/><Relationship Id="rId5" Type="http://schemas.openxmlformats.org/officeDocument/2006/relationships/hyperlink" Target="http://www.valdosta.edu/access" TargetMode="External"/><Relationship Id="rId4" Type="http://schemas.openxmlformats.org/officeDocument/2006/relationships/notesSlide" Target="../notesSlides/notesSlide8.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73B18-3EBC-4444-B59A-7AD6D6221C64}"/>
              </a:ext>
            </a:extLst>
          </p:cNvPr>
          <p:cNvSpPr txBox="1"/>
          <p:nvPr/>
        </p:nvSpPr>
        <p:spPr>
          <a:xfrm>
            <a:off x="3626505" y="5777425"/>
            <a:ext cx="1889813" cy="400110"/>
          </a:xfrm>
          <a:prstGeom prst="rect">
            <a:avLst/>
          </a:prstGeom>
          <a:solidFill>
            <a:srgbClr val="FFFFCC"/>
          </a:solidFill>
        </p:spPr>
        <p:txBody>
          <a:bodyPr wrap="none" rtlCol="0">
            <a:spAutoFit/>
          </a:bodyPr>
          <a:lstStyle/>
          <a:p>
            <a:pPr algn="ctr"/>
            <a:r>
              <a:rPr lang="en-US" sz="2000" dirty="0"/>
              <a:t>Fall 2023 Cohort</a:t>
            </a:r>
          </a:p>
        </p:txBody>
      </p:sp>
      <p:sp>
        <p:nvSpPr>
          <p:cNvPr id="4" name="TextBox 3"/>
          <p:cNvSpPr txBox="1"/>
          <p:nvPr/>
        </p:nvSpPr>
        <p:spPr>
          <a:xfrm>
            <a:off x="2524952" y="4807043"/>
            <a:ext cx="4092915" cy="923330"/>
          </a:xfrm>
          <a:prstGeom prst="rect">
            <a:avLst/>
          </a:prstGeom>
          <a:noFill/>
        </p:spPr>
        <p:txBody>
          <a:bodyPr wrap="none" rtlCol="0">
            <a:spAutoFit/>
          </a:bodyPr>
          <a:lstStyle/>
          <a:p>
            <a:pPr algn="ctr"/>
            <a:r>
              <a:rPr lang="en-US" dirty="0"/>
              <a:t>Bachelor of Science in Exercise Physiology</a:t>
            </a:r>
          </a:p>
          <a:p>
            <a:pPr algn="ctr"/>
            <a:r>
              <a:rPr lang="en-US" dirty="0"/>
              <a:t>Valdosta State University</a:t>
            </a:r>
          </a:p>
          <a:p>
            <a:pPr algn="ctr"/>
            <a:r>
              <a:rPr lang="en-US" dirty="0"/>
              <a:t>College of Nursing and Health Sciences</a:t>
            </a:r>
          </a:p>
        </p:txBody>
      </p:sp>
      <p:sp>
        <p:nvSpPr>
          <p:cNvPr id="5" name="Slide Number Placeholder 4"/>
          <p:cNvSpPr>
            <a:spLocks noGrp="1"/>
          </p:cNvSpPr>
          <p:nvPr>
            <p:ph type="sldNum" sz="quarter" idx="12"/>
          </p:nvPr>
        </p:nvSpPr>
        <p:spPr/>
        <p:txBody>
          <a:bodyPr/>
          <a:lstStyle/>
          <a:p>
            <a:fld id="{EEB0CD40-94CA-4ED0-9C01-8A68981E5043}" type="slidenum">
              <a:rPr lang="en-US" smtClean="0"/>
              <a:t>1</a:t>
            </a:fld>
            <a:endParaRPr lang="en-US" dirty="0"/>
          </a:p>
        </p:txBody>
      </p:sp>
      <p:sp>
        <p:nvSpPr>
          <p:cNvPr id="8" name="Rectangle 2">
            <a:extLst>
              <a:ext uri="{FF2B5EF4-FFF2-40B4-BE49-F238E27FC236}">
                <a16:creationId xmlns:a16="http://schemas.microsoft.com/office/drawing/2014/main" id="{763D3A97-DB09-4114-A5E8-0B69FF0C0515}"/>
              </a:ext>
            </a:extLst>
          </p:cNvPr>
          <p:cNvSpPr>
            <a:spLocks noChangeArrowheads="1"/>
          </p:cNvSpPr>
          <p:nvPr/>
        </p:nvSpPr>
        <p:spPr bwMode="auto">
          <a:xfrm>
            <a:off x="1546225" y="6214196"/>
            <a:ext cx="59404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FontTx/>
              <a:buNone/>
              <a:defRPr/>
            </a:pPr>
            <a:r>
              <a:rPr lang="en-US" altLang="en-US" b="1" dirty="0">
                <a:highlight>
                  <a:srgbClr val="FFFF00"/>
                </a:highlight>
                <a:latin typeface="Times New Roman" panose="02020603050405020304" pitchFamily="18" charset="0"/>
                <a:cs typeface="Times New Roman" panose="02020603050405020304" pitchFamily="18" charset="0"/>
              </a:rPr>
              <a:t>Follow Us on Instagram:  </a:t>
            </a:r>
            <a:r>
              <a:rPr lang="en-US" altLang="en-US" b="1" dirty="0" err="1">
                <a:highlight>
                  <a:srgbClr val="FFFF00"/>
                </a:highlight>
                <a:latin typeface="Times New Roman" panose="02020603050405020304" pitchFamily="18" charset="0"/>
                <a:cs typeface="Times New Roman" panose="02020603050405020304" pitchFamily="18" charset="0"/>
              </a:rPr>
              <a:t>vsu_ep</a:t>
            </a:r>
            <a:endParaRPr lang="en-US" altLang="en-US" b="1" dirty="0">
              <a:highlight>
                <a:srgbClr val="FFFF00"/>
              </a:highligh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75AC139-20E7-4B81-A110-0766D8F03CCA}"/>
              </a:ext>
            </a:extLst>
          </p:cNvPr>
          <p:cNvPicPr>
            <a:picLocks noChangeAspect="1"/>
          </p:cNvPicPr>
          <p:nvPr/>
        </p:nvPicPr>
        <p:blipFill rotWithShape="1">
          <a:blip r:embed="rId5">
            <a:extLst>
              <a:ext uri="{28A0092B-C50C-407E-A947-70E740481C1C}">
                <a14:useLocalDpi xmlns:a14="http://schemas.microsoft.com/office/drawing/2010/main" val="0"/>
              </a:ext>
            </a:extLst>
          </a:blip>
          <a:srcRect t="18687" b="17396"/>
          <a:stretch/>
        </p:blipFill>
        <p:spPr>
          <a:xfrm>
            <a:off x="1116700" y="342951"/>
            <a:ext cx="6910599" cy="4417040"/>
          </a:xfrm>
          <a:prstGeom prst="rect">
            <a:avLst/>
          </a:prstGeom>
        </p:spPr>
      </p:pic>
      <p:pic>
        <p:nvPicPr>
          <p:cNvPr id="6" name="Audio 5">
            <a:hlinkClick r:id="" action="ppaction://media"/>
            <a:extLst>
              <a:ext uri="{FF2B5EF4-FFF2-40B4-BE49-F238E27FC236}">
                <a16:creationId xmlns:a16="http://schemas.microsoft.com/office/drawing/2014/main" id="{6814B4A3-9045-4C8D-81FA-EEFC46820E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53382819"/>
      </p:ext>
    </p:extLst>
  </p:cSld>
  <p:clrMapOvr>
    <a:masterClrMapping/>
  </p:clrMapOvr>
  <mc:AlternateContent xmlns:mc="http://schemas.openxmlformats.org/markup-compatibility/2006">
    <mc:Choice xmlns:p14="http://schemas.microsoft.com/office/powerpoint/2010/main" Requires="p14">
      <p:transition spd="slow" p14:dur="2000" advTm="11843"/>
    </mc:Choice>
    <mc:Fallback>
      <p:transition spd="slow" advTm="1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698642"/>
            <a:ext cx="8810091" cy="6001643"/>
          </a:xfrm>
          <a:prstGeom prst="rect">
            <a:avLst/>
          </a:prstGeom>
        </p:spPr>
        <p:txBody>
          <a:bodyPr wrap="square">
            <a:spAutoFit/>
          </a:bodyPr>
          <a:lstStyle/>
          <a:p>
            <a:r>
              <a:rPr lang="en-US" sz="1600" b="1" dirty="0"/>
              <a:t>Academic Support Center</a:t>
            </a:r>
          </a:p>
          <a:p>
            <a:r>
              <a:rPr lang="en-US" sz="1600" dirty="0">
                <a:hlinkClick r:id="rId5"/>
              </a:rPr>
              <a:t>https://www.valdosta.edu/asc/</a:t>
            </a:r>
            <a:endParaRPr lang="en-US" sz="1600" dirty="0"/>
          </a:p>
          <a:p>
            <a:r>
              <a:rPr lang="en-US" sz="1600" dirty="0"/>
              <a:t>The Academic Support Center (ASC), located in </a:t>
            </a:r>
            <a:r>
              <a:rPr lang="en-US" sz="1600" dirty="0" err="1"/>
              <a:t>Odum</a:t>
            </a:r>
            <a:r>
              <a:rPr lang="en-US" sz="1600" dirty="0"/>
              <a:t> Library, 2</a:t>
            </a:r>
            <a:r>
              <a:rPr lang="en-US" sz="1600" baseline="30000" dirty="0"/>
              <a:t>nd</a:t>
            </a:r>
            <a:r>
              <a:rPr lang="en-US" sz="1600" dirty="0"/>
              <a:t> floor, provides free academic assistance through its Peer Alliance Learning (PAL) program.  A PAL is a peer who helps another in a subject area for mutual benefit. A PAL Ally (formerly Tutor) works one-on-one with other students. A PAL Facilitator (Formerly SI Leader, Embedded Tutor, Recitation Leader) is attached to a course and facilitates learning in groups. Either way, the learning sessions work best if you come prepared with drafts, homework, textbooks, or problem sets. The PAL then models ways to solve problems, but the work is yours! The ASC also offers success workshops. Call 229-333-7570 for information, email us at </a:t>
            </a:r>
            <a:r>
              <a:rPr lang="en-US" sz="1600" u="sng" dirty="0">
                <a:hlinkClick r:id="rId6"/>
              </a:rPr>
              <a:t>asc@valdosta.edu</a:t>
            </a:r>
            <a:r>
              <a:rPr lang="en-US" sz="1600" dirty="0"/>
              <a:t>, or visit our website: </a:t>
            </a:r>
            <a:r>
              <a:rPr lang="en-US" sz="1600" u="sng" dirty="0">
                <a:hlinkClick r:id="rId7"/>
              </a:rPr>
              <a:t>www.valdosta.edu/asc</a:t>
            </a:r>
            <a:r>
              <a:rPr lang="en-US" sz="1600" dirty="0"/>
              <a:t>. </a:t>
            </a:r>
          </a:p>
          <a:p>
            <a:endParaRPr lang="en-US" sz="1600" dirty="0"/>
          </a:p>
          <a:p>
            <a:r>
              <a:rPr lang="en-US" sz="1600" b="1" u="sng" dirty="0"/>
              <a:t>Office of Social Equity</a:t>
            </a:r>
          </a:p>
          <a:p>
            <a:r>
              <a:rPr lang="en-US" sz="1600" dirty="0">
                <a:hlinkClick r:id="rId8"/>
              </a:rPr>
              <a:t>https://www.valdosta.edu/administration/social-equity/</a:t>
            </a:r>
            <a:endParaRPr lang="en-US" sz="1600" dirty="0"/>
          </a:p>
          <a:p>
            <a:r>
              <a:rPr lang="en-US" sz="1600" dirty="0"/>
              <a:t>Valdosta State University (VSU) is committed to creating a diverse and inclusive work and learning environment free from discrimination and harassment. VSU is dedicated to creating an environment where all campus community members feel valued, respected, and included. Valdosta State University prohibits discrimination on the basis of race, color, ethnicity, national origin, sex (including sexual harassment and sexual violence), sexual orientation, gender identity, religion, age, disability, genetic information, or veteran status, in the University's programs and activities as required by applicable laws and regulations such as Title IX. The individual designated with responsibility for</a:t>
            </a:r>
          </a:p>
          <a:p>
            <a:r>
              <a:rPr lang="en-US" sz="1600" dirty="0"/>
              <a:t>coordination of compliance efforts and receipt of inquiries concerning</a:t>
            </a:r>
          </a:p>
          <a:p>
            <a:r>
              <a:rPr lang="en-US" sz="1600" dirty="0"/>
              <a:t>nondiscrimination policies is the University's Title IX Coordinator: the Director</a:t>
            </a:r>
          </a:p>
          <a:p>
            <a:r>
              <a:rPr lang="en-US" sz="1600" dirty="0"/>
              <a:t>of the Office of Social Equity, </a:t>
            </a:r>
            <a:r>
              <a:rPr lang="en-US" sz="1600" u="sng" dirty="0">
                <a:hlinkClick r:id="rId9"/>
              </a:rPr>
              <a:t>titleix@valdosta.edu,</a:t>
            </a:r>
            <a:r>
              <a:rPr lang="en-US" sz="1600" u="sng" dirty="0"/>
              <a:t> </a:t>
            </a:r>
            <a:r>
              <a:rPr lang="en-US" sz="1600" dirty="0"/>
              <a:t>1208 N. Patterson St., Valdosta State University, Valdosta, Georgia 31698, 229-333-5463.</a:t>
            </a:r>
            <a:endParaRPr lang="en-US" sz="1600" dirty="0">
              <a:ea typeface="Times New Roman" panose="02020603050405020304" pitchFamily="18" charset="0"/>
            </a:endParaRPr>
          </a:p>
        </p:txBody>
      </p:sp>
      <p:sp>
        <p:nvSpPr>
          <p:cNvPr id="3" name="TextBox 2"/>
          <p:cNvSpPr txBox="1"/>
          <p:nvPr/>
        </p:nvSpPr>
        <p:spPr>
          <a:xfrm>
            <a:off x="148974" y="143837"/>
            <a:ext cx="4124271" cy="400110"/>
          </a:xfrm>
          <a:prstGeom prst="rect">
            <a:avLst/>
          </a:prstGeom>
          <a:solidFill>
            <a:srgbClr val="FFFFCC"/>
          </a:solidFill>
        </p:spPr>
        <p:txBody>
          <a:bodyPr wrap="none" rtlCol="0">
            <a:spAutoFit/>
          </a:bodyPr>
          <a:lstStyle/>
          <a:p>
            <a:r>
              <a:rPr lang="en-US" sz="2000" b="1" dirty="0"/>
              <a:t>VSU Assistance Programs - continued</a:t>
            </a:r>
          </a:p>
        </p:txBody>
      </p:sp>
      <p:sp>
        <p:nvSpPr>
          <p:cNvPr id="4" name="Slide Number Placeholder 3"/>
          <p:cNvSpPr>
            <a:spLocks noGrp="1"/>
          </p:cNvSpPr>
          <p:nvPr>
            <p:ph type="sldNum" sz="quarter" idx="12"/>
          </p:nvPr>
        </p:nvSpPr>
        <p:spPr/>
        <p:txBody>
          <a:bodyPr/>
          <a:lstStyle/>
          <a:p>
            <a:fld id="{EEB0CD40-94CA-4ED0-9C01-8A68981E5043}" type="slidenum">
              <a:rPr lang="en-US" smtClean="0"/>
              <a:t>10</a:t>
            </a:fld>
            <a:endParaRPr lang="en-US"/>
          </a:p>
        </p:txBody>
      </p:sp>
      <p:pic>
        <p:nvPicPr>
          <p:cNvPr id="6" name="Picture 5">
            <a:extLst>
              <a:ext uri="{FF2B5EF4-FFF2-40B4-BE49-F238E27FC236}">
                <a16:creationId xmlns:a16="http://schemas.microsoft.com/office/drawing/2014/main" id="{B0E7BF17-2717-4E53-B51B-5E61D2EBDDC4}"/>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384A3D2-1B18-47E9-937D-2F7F6463A1B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96579856"/>
      </p:ext>
    </p:extLst>
  </p:cSld>
  <p:clrMapOvr>
    <a:masterClrMapping/>
  </p:clrMapOvr>
  <mc:AlternateContent xmlns:mc="http://schemas.openxmlformats.org/markup-compatibility/2006">
    <mc:Choice xmlns:p14="http://schemas.microsoft.com/office/powerpoint/2010/main" Requires="p14">
      <p:transition spd="slow" p14:dur="2000" advTm="7405"/>
    </mc:Choice>
    <mc:Fallback>
      <p:transition spd="slow" advTm="7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609989" y="190188"/>
            <a:ext cx="5505953"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986590"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asc@valdosta.edu</a:t>
            </a:r>
          </a:p>
        </p:txBody>
      </p:sp>
      <p:sp>
        <p:nvSpPr>
          <p:cNvPr id="9" name="Rectangle 8">
            <a:extLst>
              <a:ext uri="{FF2B5EF4-FFF2-40B4-BE49-F238E27FC236}">
                <a16:creationId xmlns:a16="http://schemas.microsoft.com/office/drawing/2014/main" id="{E71CDA1F-9208-495F-BC29-B85317B41568}"/>
              </a:ext>
            </a:extLst>
          </p:cNvPr>
          <p:cNvSpPr/>
          <p:nvPr/>
        </p:nvSpPr>
        <p:spPr>
          <a:xfrm>
            <a:off x="808240" y="5855855"/>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EEB0CD40-94CA-4ED0-9C01-8A68981E5043}" type="slidenum">
              <a:rPr lang="en-US" smtClean="0"/>
              <a:t>11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pic>
        <p:nvPicPr>
          <p:cNvPr id="10" name="Picture 9">
            <a:extLst>
              <a:ext uri="{FF2B5EF4-FFF2-40B4-BE49-F238E27FC236}">
                <a16:creationId xmlns:a16="http://schemas.microsoft.com/office/drawing/2014/main" id="{020D60B0-3213-437D-A6B6-7E081572BE0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C56C60D-BE0F-4AC7-89D6-19FD9F66DA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116356"/>
      </p:ext>
    </p:extLst>
  </p:cSld>
  <p:clrMapOvr>
    <a:masterClrMapping/>
  </p:clrMapOvr>
  <mc:AlternateContent xmlns:mc="http://schemas.openxmlformats.org/markup-compatibility/2006">
    <mc:Choice xmlns:p14="http://schemas.microsoft.com/office/powerpoint/2010/main" Requires="p14">
      <p:transition spd="slow" p14:dur="2000" advTm="8568"/>
    </mc:Choice>
    <mc:Fallback>
      <p:transition spd="slow" advTm="8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38476" y="2351532"/>
            <a:ext cx="3388558" cy="830997"/>
          </a:xfrm>
          <a:prstGeom prst="rect">
            <a:avLst/>
          </a:prstGeom>
          <a:solidFill>
            <a:srgbClr val="FFFFCC"/>
          </a:solidFill>
        </p:spPr>
        <p:txBody>
          <a:bodyPr wrap="square" rtlCol="0">
            <a:spAutoFit/>
          </a:bodyPr>
          <a:lstStyle/>
          <a:p>
            <a:pPr algn="ctr"/>
            <a:r>
              <a:rPr lang="en-US" sz="2400" b="1" dirty="0"/>
              <a:t>Over 600 VSU Exercise Physiology Alumni</a:t>
            </a:r>
          </a:p>
        </p:txBody>
      </p:sp>
      <p:pic>
        <p:nvPicPr>
          <p:cNvPr id="1026" name="Picture 2" descr="SeniorFitAtlan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98" y="128917"/>
            <a:ext cx="1102087" cy="155955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469" y="1704345"/>
            <a:ext cx="2120452" cy="523220"/>
          </a:xfrm>
          <a:prstGeom prst="rect">
            <a:avLst/>
          </a:prstGeom>
          <a:noFill/>
        </p:spPr>
        <p:txBody>
          <a:bodyPr wrap="none" rtlCol="0">
            <a:spAutoFit/>
          </a:bodyPr>
          <a:lstStyle/>
          <a:p>
            <a:r>
              <a:rPr lang="en-US" sz="1400" dirty="0"/>
              <a:t>Bradford Bailey</a:t>
            </a:r>
          </a:p>
          <a:p>
            <a:r>
              <a:rPr lang="en-US" sz="1400" dirty="0"/>
              <a:t>Founder, Senior Fit Atlanta</a:t>
            </a:r>
          </a:p>
        </p:txBody>
      </p:sp>
      <p:pic>
        <p:nvPicPr>
          <p:cNvPr id="1031" name="Picture 7" descr="Yx edagyhm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224" y="4800196"/>
            <a:ext cx="1236942" cy="12369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3234" y="6080781"/>
            <a:ext cx="2052100" cy="738664"/>
          </a:xfrm>
          <a:prstGeom prst="rect">
            <a:avLst/>
          </a:prstGeom>
          <a:noFill/>
        </p:spPr>
        <p:txBody>
          <a:bodyPr wrap="none" rtlCol="0">
            <a:spAutoFit/>
          </a:bodyPr>
          <a:lstStyle/>
          <a:p>
            <a:r>
              <a:rPr lang="en-US" sz="1400" dirty="0"/>
              <a:t>Jasmine Jackson</a:t>
            </a:r>
          </a:p>
          <a:p>
            <a:r>
              <a:rPr lang="en-US" sz="1400" dirty="0"/>
              <a:t>Public Health PhD</a:t>
            </a:r>
          </a:p>
          <a:p>
            <a:r>
              <a:rPr lang="en-US" sz="1400" dirty="0"/>
              <a:t>Student, Southern IL </a:t>
            </a:r>
            <a:r>
              <a:rPr lang="en-US" sz="1400" dirty="0" err="1"/>
              <a:t>Univ</a:t>
            </a:r>
            <a:endParaRPr lang="en-US" sz="1400" dirty="0"/>
          </a:p>
        </p:txBody>
      </p:sp>
      <p:pic>
        <p:nvPicPr>
          <p:cNvPr id="7" name="Picture 6"/>
          <p:cNvPicPr>
            <a:picLocks noChangeAspect="1"/>
          </p:cNvPicPr>
          <p:nvPr/>
        </p:nvPicPr>
        <p:blipFill>
          <a:blip r:embed="rId7"/>
          <a:stretch>
            <a:fillRect/>
          </a:stretch>
        </p:blipFill>
        <p:spPr>
          <a:xfrm>
            <a:off x="2241564" y="2148602"/>
            <a:ext cx="1241866" cy="1489271"/>
          </a:xfrm>
          <a:prstGeom prst="rect">
            <a:avLst/>
          </a:prstGeom>
          <a:ln>
            <a:solidFill>
              <a:schemeClr val="tx1"/>
            </a:solidFill>
          </a:ln>
        </p:spPr>
      </p:pic>
      <p:sp>
        <p:nvSpPr>
          <p:cNvPr id="10" name="TextBox 9"/>
          <p:cNvSpPr txBox="1"/>
          <p:nvPr/>
        </p:nvSpPr>
        <p:spPr>
          <a:xfrm>
            <a:off x="1678310" y="3648557"/>
            <a:ext cx="3116622" cy="738664"/>
          </a:xfrm>
          <a:prstGeom prst="rect">
            <a:avLst/>
          </a:prstGeom>
          <a:noFill/>
        </p:spPr>
        <p:txBody>
          <a:bodyPr wrap="none" rtlCol="0">
            <a:spAutoFit/>
          </a:bodyPr>
          <a:lstStyle/>
          <a:p>
            <a:r>
              <a:rPr lang="en-US" sz="1400" dirty="0"/>
              <a:t>Amanda (Martin) Moore</a:t>
            </a:r>
          </a:p>
          <a:p>
            <a:r>
              <a:rPr lang="en-US" sz="1400" dirty="0"/>
              <a:t>Physical Therapist</a:t>
            </a:r>
          </a:p>
          <a:p>
            <a:r>
              <a:rPr lang="en-US" sz="1400" dirty="0"/>
              <a:t>Co-owner, Southerland Physical Therapy</a:t>
            </a:r>
          </a:p>
        </p:txBody>
      </p:sp>
      <p:sp>
        <p:nvSpPr>
          <p:cNvPr id="16" name="TextBox 15"/>
          <p:cNvSpPr txBox="1"/>
          <p:nvPr/>
        </p:nvSpPr>
        <p:spPr>
          <a:xfrm>
            <a:off x="4630036" y="5155380"/>
            <a:ext cx="2349810" cy="769441"/>
          </a:xfrm>
          <a:prstGeom prst="rect">
            <a:avLst/>
          </a:prstGeom>
          <a:noFill/>
        </p:spPr>
        <p:txBody>
          <a:bodyPr wrap="none" rtlCol="0">
            <a:spAutoFit/>
          </a:bodyPr>
          <a:lstStyle/>
          <a:p>
            <a:r>
              <a:rPr lang="en-US" sz="1400" dirty="0"/>
              <a:t>Bart Edgar, Manager</a:t>
            </a:r>
          </a:p>
          <a:p>
            <a:r>
              <a:rPr lang="en-US" sz="1400" dirty="0"/>
              <a:t>Ergonomics and Occupational</a:t>
            </a:r>
          </a:p>
          <a:p>
            <a:r>
              <a:rPr lang="en-US" sz="1400" dirty="0"/>
              <a:t>Health Testing, CSX Railroa</a:t>
            </a:r>
            <a:r>
              <a:rPr lang="en-US" sz="1600" dirty="0"/>
              <a:t>d</a:t>
            </a:r>
          </a:p>
        </p:txBody>
      </p:sp>
      <p:sp>
        <p:nvSpPr>
          <p:cNvPr id="17" name="TextBox 16"/>
          <p:cNvSpPr txBox="1"/>
          <p:nvPr/>
        </p:nvSpPr>
        <p:spPr>
          <a:xfrm>
            <a:off x="7145818" y="1707070"/>
            <a:ext cx="1752403" cy="738664"/>
          </a:xfrm>
          <a:prstGeom prst="rect">
            <a:avLst/>
          </a:prstGeom>
          <a:noFill/>
        </p:spPr>
        <p:txBody>
          <a:bodyPr wrap="none" rtlCol="0">
            <a:spAutoFit/>
          </a:bodyPr>
          <a:lstStyle/>
          <a:p>
            <a:r>
              <a:rPr lang="en-US" sz="1400" dirty="0"/>
              <a:t>Erin (Williams) McDill</a:t>
            </a:r>
          </a:p>
          <a:p>
            <a:r>
              <a:rPr lang="en-US" sz="1400" dirty="0"/>
              <a:t>Health Coaching</a:t>
            </a:r>
          </a:p>
          <a:p>
            <a:r>
              <a:rPr lang="en-US" sz="1400" dirty="0" err="1"/>
              <a:t>CareATC</a:t>
            </a:r>
            <a:r>
              <a:rPr lang="en-US" sz="1400" dirty="0"/>
              <a:t>, </a:t>
            </a:r>
            <a:r>
              <a:rPr lang="en-US" sz="1400" dirty="0" err="1"/>
              <a:t>Inc</a:t>
            </a:r>
            <a:endParaRPr lang="en-US" sz="1400" dirty="0"/>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62084" y="128548"/>
            <a:ext cx="1119872" cy="1522459"/>
          </a:xfrm>
          <a:prstGeom prst="rect">
            <a:avLst/>
          </a:prstGeom>
          <a:ln>
            <a:solidFill>
              <a:schemeClr val="tx1"/>
            </a:solidFill>
          </a:ln>
        </p:spPr>
      </p:pic>
      <p:sp>
        <p:nvSpPr>
          <p:cNvPr id="14" name="TextBox 13"/>
          <p:cNvSpPr txBox="1"/>
          <p:nvPr/>
        </p:nvSpPr>
        <p:spPr>
          <a:xfrm>
            <a:off x="2329558" y="1405397"/>
            <a:ext cx="1516505" cy="738664"/>
          </a:xfrm>
          <a:prstGeom prst="rect">
            <a:avLst/>
          </a:prstGeom>
          <a:noFill/>
        </p:spPr>
        <p:txBody>
          <a:bodyPr wrap="none" rtlCol="0">
            <a:spAutoFit/>
          </a:bodyPr>
          <a:lstStyle/>
          <a:p>
            <a:r>
              <a:rPr lang="en-US" sz="1400" dirty="0"/>
              <a:t>Austin Grant</a:t>
            </a:r>
          </a:p>
          <a:p>
            <a:r>
              <a:rPr lang="en-US" sz="1400" dirty="0"/>
              <a:t>Training Director,</a:t>
            </a:r>
          </a:p>
          <a:p>
            <a:r>
              <a:rPr lang="en-US" sz="1400" dirty="0"/>
              <a:t>Edge Performance</a:t>
            </a:r>
          </a:p>
        </p:txBody>
      </p:sp>
      <p:sp>
        <p:nvSpPr>
          <p:cNvPr id="15" name="TextBox 14"/>
          <p:cNvSpPr txBox="1"/>
          <p:nvPr/>
        </p:nvSpPr>
        <p:spPr>
          <a:xfrm>
            <a:off x="4620290" y="1598270"/>
            <a:ext cx="2609432" cy="738664"/>
          </a:xfrm>
          <a:prstGeom prst="rect">
            <a:avLst/>
          </a:prstGeom>
          <a:noFill/>
        </p:spPr>
        <p:txBody>
          <a:bodyPr wrap="none" rtlCol="0">
            <a:spAutoFit/>
          </a:bodyPr>
          <a:lstStyle/>
          <a:p>
            <a:r>
              <a:rPr lang="en-US" sz="1400" dirty="0"/>
              <a:t>Jeremy Gough</a:t>
            </a:r>
          </a:p>
          <a:p>
            <a:r>
              <a:rPr lang="en-US" sz="1400" dirty="0"/>
              <a:t>Director, Strength &amp; Conditioning</a:t>
            </a:r>
          </a:p>
          <a:p>
            <a:r>
              <a:rPr lang="en-US" sz="1400" dirty="0"/>
              <a:t>The Walker School</a:t>
            </a:r>
          </a:p>
        </p:txBody>
      </p:sp>
      <p:pic>
        <p:nvPicPr>
          <p:cNvPr id="6" name="Picture 2" descr="Image result for jeremy gough kennesaw st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2399" y="76856"/>
            <a:ext cx="1145750" cy="152766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Gra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4583" y="173992"/>
            <a:ext cx="1745988" cy="12440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Comparat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7975" y="2255696"/>
            <a:ext cx="921812" cy="182883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7084" y="4061532"/>
            <a:ext cx="1514838" cy="523220"/>
          </a:xfrm>
          <a:prstGeom prst="rect">
            <a:avLst/>
          </a:prstGeom>
          <a:noFill/>
        </p:spPr>
        <p:txBody>
          <a:bodyPr wrap="none" rtlCol="0">
            <a:spAutoFit/>
          </a:bodyPr>
          <a:lstStyle/>
          <a:p>
            <a:r>
              <a:rPr lang="en-US" sz="1400" dirty="0"/>
              <a:t>Sarah </a:t>
            </a:r>
            <a:r>
              <a:rPr lang="en-US" sz="1400" dirty="0" err="1"/>
              <a:t>Nebel</a:t>
            </a:r>
            <a:endParaRPr lang="en-US" sz="1400" dirty="0"/>
          </a:p>
          <a:p>
            <a:r>
              <a:rPr lang="en-US" sz="1400" dirty="0"/>
              <a:t>Nurse Practitioner</a:t>
            </a:r>
          </a:p>
        </p:txBody>
      </p:sp>
      <p:sp>
        <p:nvSpPr>
          <p:cNvPr id="22" name="TextBox 21"/>
          <p:cNvSpPr txBox="1"/>
          <p:nvPr/>
        </p:nvSpPr>
        <p:spPr>
          <a:xfrm>
            <a:off x="6792380" y="3924304"/>
            <a:ext cx="2315442" cy="738664"/>
          </a:xfrm>
          <a:prstGeom prst="rect">
            <a:avLst/>
          </a:prstGeom>
          <a:noFill/>
        </p:spPr>
        <p:txBody>
          <a:bodyPr wrap="none" rtlCol="0">
            <a:spAutoFit/>
          </a:bodyPr>
          <a:lstStyle/>
          <a:p>
            <a:r>
              <a:rPr lang="en-US" sz="1400" dirty="0"/>
              <a:t>Brent Wilson</a:t>
            </a:r>
          </a:p>
          <a:p>
            <a:r>
              <a:rPr lang="en-US" sz="1400" dirty="0"/>
              <a:t>Physician Assistant</a:t>
            </a:r>
          </a:p>
          <a:p>
            <a:r>
              <a:rPr lang="en-US" sz="1400" dirty="0"/>
              <a:t>Tallahassee Orthopedic Clinic</a:t>
            </a:r>
          </a:p>
        </p:txBody>
      </p:sp>
      <p:pic>
        <p:nvPicPr>
          <p:cNvPr id="1032" name="Picture 8" descr="https://www.tlhoc.com/uploads/bio-images/_sized/Brent_Wilson.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71594" y="2501797"/>
            <a:ext cx="1311805" cy="1422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leb F. Powell 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682665" y="6205821"/>
            <a:ext cx="1711622" cy="523220"/>
          </a:xfrm>
          <a:prstGeom prst="rect">
            <a:avLst/>
          </a:prstGeom>
          <a:noFill/>
        </p:spPr>
        <p:txBody>
          <a:bodyPr wrap="none" rtlCol="0">
            <a:spAutoFit/>
          </a:bodyPr>
          <a:lstStyle/>
          <a:p>
            <a:r>
              <a:rPr lang="en-US" sz="1400" dirty="0"/>
              <a:t>Caleb F. Powell</a:t>
            </a:r>
          </a:p>
          <a:p>
            <a:r>
              <a:rPr lang="en-US" sz="1400" dirty="0"/>
              <a:t>Emergency Medicine</a:t>
            </a:r>
          </a:p>
        </p:txBody>
      </p:sp>
      <p:pic>
        <p:nvPicPr>
          <p:cNvPr id="9" name="Picture 2" descr="fef96d7b-77b0-4930-bdf6-770f1ef01fa2@namprd19"/>
          <p:cNvPicPr>
            <a:picLocks noChangeAspect="1" noChangeArrowheads="1"/>
          </p:cNvPicPr>
          <p:nvPr/>
        </p:nvPicPr>
        <p:blipFill>
          <a:blip r:embed="rId14" cstate="hqprint">
            <a:extLst>
              <a:ext uri="{28A0092B-C50C-407E-A947-70E740481C1C}">
                <a14:useLocalDpi xmlns:a14="http://schemas.microsoft.com/office/drawing/2010/main" val="0"/>
              </a:ext>
            </a:extLst>
          </a:blip>
          <a:srcRect/>
          <a:stretch>
            <a:fillRect/>
          </a:stretch>
        </p:blipFill>
        <p:spPr bwMode="auto">
          <a:xfrm rot="5400000">
            <a:off x="4829540" y="3698567"/>
            <a:ext cx="1583552" cy="11901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5"/>
          <a:srcRect l="8109" t="46796" r="83704" b="35483"/>
          <a:stretch/>
        </p:blipFill>
        <p:spPr>
          <a:xfrm>
            <a:off x="2806157" y="4397905"/>
            <a:ext cx="1266743" cy="1747751"/>
          </a:xfrm>
          <a:prstGeom prst="rect">
            <a:avLst/>
          </a:prstGeom>
          <a:ln>
            <a:solidFill>
              <a:schemeClr val="tx1"/>
            </a:solidFill>
          </a:ln>
        </p:spPr>
      </p:pic>
      <p:sp>
        <p:nvSpPr>
          <p:cNvPr id="18" name="Slide Number Placeholder 17"/>
          <p:cNvSpPr>
            <a:spLocks noGrp="1"/>
          </p:cNvSpPr>
          <p:nvPr>
            <p:ph type="sldNum" sz="quarter" idx="12"/>
          </p:nvPr>
        </p:nvSpPr>
        <p:spPr/>
        <p:txBody>
          <a:bodyPr/>
          <a:lstStyle/>
          <a:p>
            <a:fld id="{EEB0CD40-94CA-4ED0-9C01-8A68981E5043}" type="slidenum">
              <a:rPr lang="en-US" smtClean="0"/>
              <a:t>12</a:t>
            </a:fld>
            <a:endParaRPr lang="en-US" dirty="0"/>
          </a:p>
        </p:txBody>
      </p:sp>
      <p:pic>
        <p:nvPicPr>
          <p:cNvPr id="29" name="Picture 28">
            <a:extLst>
              <a:ext uri="{FF2B5EF4-FFF2-40B4-BE49-F238E27FC236}">
                <a16:creationId xmlns:a16="http://schemas.microsoft.com/office/drawing/2014/main" id="{9F7224EA-A2A0-4FB0-9985-4BF001A2191A}"/>
              </a:ext>
            </a:extLst>
          </p:cNvPr>
          <p:cNvPicPr>
            <a:picLocks noChangeAspect="1"/>
          </p:cNvPicPr>
          <p:nvPr/>
        </p:nvPicPr>
        <p:blipFill rotWithShape="1">
          <a:blip r:embed="rId1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 name="Audio 19">
            <a:hlinkClick r:id="" action="ppaction://media"/>
            <a:extLst>
              <a:ext uri="{FF2B5EF4-FFF2-40B4-BE49-F238E27FC236}">
                <a16:creationId xmlns:a16="http://schemas.microsoft.com/office/drawing/2014/main" id="{10FB8661-71CE-4143-8F2F-E1374CA16B7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875063"/>
      </p:ext>
    </p:extLst>
  </p:cSld>
  <p:clrMapOvr>
    <a:masterClrMapping/>
  </p:clrMapOvr>
  <mc:AlternateContent xmlns:mc="http://schemas.openxmlformats.org/markup-compatibility/2006">
    <mc:Choice xmlns:p14="http://schemas.microsoft.com/office/powerpoint/2010/main" Requires="p14">
      <p:transition spd="slow" p14:dur="2000" advTm="38183"/>
    </mc:Choice>
    <mc:Fallback>
      <p:transition spd="slow" advTm="38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0F8382-977F-49D1-9598-EC9CE2245F5C}"/>
              </a:ext>
            </a:extLst>
          </p:cNvPr>
          <p:cNvSpPr>
            <a:spLocks noGrp="1"/>
          </p:cNvSpPr>
          <p:nvPr>
            <p:ph type="sldNum" sz="quarter" idx="12"/>
          </p:nvPr>
        </p:nvSpPr>
        <p:spPr/>
        <p:txBody>
          <a:bodyPr/>
          <a:lstStyle/>
          <a:p>
            <a:fld id="{EEB0CD40-94CA-4ED0-9C01-8A68981E5043}" type="slidenum">
              <a:rPr lang="en-US" smtClean="0"/>
              <a:t>13</a:t>
            </a:fld>
            <a:endParaRPr lang="en-US"/>
          </a:p>
        </p:txBody>
      </p:sp>
      <p:sp>
        <p:nvSpPr>
          <p:cNvPr id="5" name="TextBox 4">
            <a:extLst>
              <a:ext uri="{FF2B5EF4-FFF2-40B4-BE49-F238E27FC236}">
                <a16:creationId xmlns:a16="http://schemas.microsoft.com/office/drawing/2014/main" id="{FA9FF161-6D54-4A25-8153-0096AF4ACC84}"/>
              </a:ext>
            </a:extLst>
          </p:cNvPr>
          <p:cNvSpPr txBox="1"/>
          <p:nvPr/>
        </p:nvSpPr>
        <p:spPr>
          <a:xfrm>
            <a:off x="2453270" y="182465"/>
            <a:ext cx="4004680" cy="369332"/>
          </a:xfrm>
          <a:prstGeom prst="rect">
            <a:avLst/>
          </a:prstGeom>
          <a:solidFill>
            <a:srgbClr val="FFFFCC"/>
          </a:solidFill>
        </p:spPr>
        <p:txBody>
          <a:bodyPr wrap="square" rtlCol="0">
            <a:spAutoFit/>
          </a:bodyPr>
          <a:lstStyle/>
          <a:p>
            <a:r>
              <a:rPr lang="en-US" b="1" dirty="0"/>
              <a:t>For those interested in Physical Therapy</a:t>
            </a:r>
          </a:p>
        </p:txBody>
      </p:sp>
      <p:sp>
        <p:nvSpPr>
          <p:cNvPr id="6" name="TextBox 5">
            <a:extLst>
              <a:ext uri="{FF2B5EF4-FFF2-40B4-BE49-F238E27FC236}">
                <a16:creationId xmlns:a16="http://schemas.microsoft.com/office/drawing/2014/main" id="{2B9276DD-A378-4B19-8B1F-D9D19A77D455}"/>
              </a:ext>
            </a:extLst>
          </p:cNvPr>
          <p:cNvSpPr txBox="1"/>
          <p:nvPr/>
        </p:nvSpPr>
        <p:spPr>
          <a:xfrm>
            <a:off x="2368273" y="6255820"/>
            <a:ext cx="4407452" cy="369332"/>
          </a:xfrm>
          <a:prstGeom prst="rect">
            <a:avLst/>
          </a:prstGeom>
          <a:solidFill>
            <a:srgbClr val="FFFFCC"/>
          </a:solidFill>
        </p:spPr>
        <p:txBody>
          <a:bodyPr wrap="square" rtlCol="0">
            <a:spAutoFit/>
          </a:bodyPr>
          <a:lstStyle/>
          <a:p>
            <a:r>
              <a:rPr lang="en-US" b="1" dirty="0"/>
              <a:t>VSU BS Ex Phys – it’s where you need to be!</a:t>
            </a:r>
          </a:p>
        </p:txBody>
      </p:sp>
      <p:pic>
        <p:nvPicPr>
          <p:cNvPr id="4" name="Picture 2" descr="Did you know FACTS - Home | Facebook">
            <a:extLst>
              <a:ext uri="{FF2B5EF4-FFF2-40B4-BE49-F238E27FC236}">
                <a16:creationId xmlns:a16="http://schemas.microsoft.com/office/drawing/2014/main" id="{C76F1A62-904A-497C-8B94-DDAC8D4F28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3270" y="1018380"/>
            <a:ext cx="3681754" cy="363288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5A48513-5094-4678-B324-7E192306D833}"/>
              </a:ext>
            </a:extLst>
          </p:cNvPr>
          <p:cNvSpPr txBox="1"/>
          <p:nvPr/>
        </p:nvSpPr>
        <p:spPr>
          <a:xfrm>
            <a:off x="2270658" y="4916290"/>
            <a:ext cx="4602682" cy="923330"/>
          </a:xfrm>
          <a:prstGeom prst="rect">
            <a:avLst/>
          </a:prstGeom>
          <a:noFill/>
        </p:spPr>
        <p:txBody>
          <a:bodyPr wrap="square" rtlCol="0">
            <a:spAutoFit/>
          </a:bodyPr>
          <a:lstStyle/>
          <a:p>
            <a:r>
              <a:rPr lang="en-US" dirty="0"/>
              <a:t>The #1 major for those accepted into PT school – 52% - earned a BS in Exercise Physiology. The next highest degree was 10%. (APTA 2020)</a:t>
            </a:r>
          </a:p>
        </p:txBody>
      </p:sp>
      <p:pic>
        <p:nvPicPr>
          <p:cNvPr id="8" name="Picture 7">
            <a:extLst>
              <a:ext uri="{FF2B5EF4-FFF2-40B4-BE49-F238E27FC236}">
                <a16:creationId xmlns:a16="http://schemas.microsoft.com/office/drawing/2014/main" id="{59610295-F04A-492F-A5A0-28D098AC7DA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E8FE3026-F718-4BA2-AD64-BC3ED464B3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0844"/>
      </p:ext>
    </p:extLst>
  </p:cSld>
  <p:clrMapOvr>
    <a:masterClrMapping/>
  </p:clrMapOvr>
  <mc:AlternateContent xmlns:mc="http://schemas.openxmlformats.org/markup-compatibility/2006">
    <mc:Choice xmlns:p14="http://schemas.microsoft.com/office/powerpoint/2010/main" Requires="p14">
      <p:transition spd="slow" p14:dur="2000" advTm="11247"/>
    </mc:Choice>
    <mc:Fallback>
      <p:transition spd="slow" advTm="11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270" y="1137423"/>
            <a:ext cx="8341111" cy="135421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Valdosta State University has quality faculty and staff with numerous supportive programs to promote student success</a:t>
            </a:r>
          </a:p>
          <a:p>
            <a:pPr marL="285750" indent="-285750">
              <a:spcAft>
                <a:spcPts val="600"/>
              </a:spcAft>
              <a:buFont typeface="Arial" panose="020B0604020202020204" pitchFamily="34" charset="0"/>
              <a:buChar char="•"/>
            </a:pPr>
            <a:r>
              <a:rPr lang="en-US" dirty="0"/>
              <a:t>You are now part of the Exercise Physiology family!</a:t>
            </a:r>
          </a:p>
          <a:p>
            <a:pPr marL="285750" indent="-285750">
              <a:buFont typeface="Arial" panose="020B0604020202020204" pitchFamily="34" charset="0"/>
              <a:buChar char="•"/>
            </a:pPr>
            <a:r>
              <a:rPr lang="en-US" dirty="0"/>
              <a:t>Welcome</a:t>
            </a:r>
          </a:p>
        </p:txBody>
      </p:sp>
      <p:sp>
        <p:nvSpPr>
          <p:cNvPr id="4" name="TextBox 3"/>
          <p:cNvSpPr txBox="1"/>
          <p:nvPr/>
        </p:nvSpPr>
        <p:spPr>
          <a:xfrm>
            <a:off x="167270" y="178419"/>
            <a:ext cx="8731404" cy="646331"/>
          </a:xfrm>
          <a:prstGeom prst="rect">
            <a:avLst/>
          </a:prstGeom>
          <a:solidFill>
            <a:srgbClr val="FFFFCC"/>
          </a:solidFill>
        </p:spPr>
        <p:txBody>
          <a:bodyPr wrap="square" rtlCol="0">
            <a:spAutoFit/>
          </a:bodyPr>
          <a:lstStyle/>
          <a:p>
            <a:r>
              <a:rPr lang="en-US" b="1" dirty="0"/>
              <a:t>Section I – Take Home -  Our Exercise Physiology and College of Nursing and Health Sciences Family</a:t>
            </a:r>
          </a:p>
        </p:txBody>
      </p:sp>
      <p:sp>
        <p:nvSpPr>
          <p:cNvPr id="2" name="Slide Number Placeholder 1"/>
          <p:cNvSpPr>
            <a:spLocks noGrp="1"/>
          </p:cNvSpPr>
          <p:nvPr>
            <p:ph type="sldNum" sz="quarter" idx="12"/>
          </p:nvPr>
        </p:nvSpPr>
        <p:spPr/>
        <p:txBody>
          <a:bodyPr/>
          <a:lstStyle/>
          <a:p>
            <a:fld id="{EEB0CD40-94CA-4ED0-9C01-8A68981E5043}" type="slidenum">
              <a:rPr lang="en-US" smtClean="0"/>
              <a:t>14</a:t>
            </a:fld>
            <a:endParaRPr lang="en-US"/>
          </a:p>
        </p:txBody>
      </p:sp>
      <p:pic>
        <p:nvPicPr>
          <p:cNvPr id="8" name="Picture 7">
            <a:extLst>
              <a:ext uri="{FF2B5EF4-FFF2-40B4-BE49-F238E27FC236}">
                <a16:creationId xmlns:a16="http://schemas.microsoft.com/office/drawing/2014/main" id="{094C2331-A252-4CDF-8E15-9C1AA8F489D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48816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6558014" cy="369332"/>
          </a:xfrm>
          <a:prstGeom prst="rect">
            <a:avLst/>
          </a:prstGeom>
          <a:solidFill>
            <a:srgbClr val="FFFFCC"/>
          </a:solidFill>
        </p:spPr>
        <p:txBody>
          <a:bodyPr wrap="none" rtlCol="0">
            <a:spAutoFit/>
          </a:bodyPr>
          <a:lstStyle/>
          <a:p>
            <a:r>
              <a:rPr lang="en-US" b="1" dirty="0"/>
              <a:t>Section II – VSU Exercise Physiology Opportunities and Experiences</a:t>
            </a:r>
          </a:p>
        </p:txBody>
      </p:sp>
      <p:sp>
        <p:nvSpPr>
          <p:cNvPr id="4" name="Slide Number Placeholder 3"/>
          <p:cNvSpPr>
            <a:spLocks noGrp="1"/>
          </p:cNvSpPr>
          <p:nvPr>
            <p:ph type="sldNum" sz="quarter" idx="12"/>
          </p:nvPr>
        </p:nvSpPr>
        <p:spPr/>
        <p:txBody>
          <a:bodyPr/>
          <a:lstStyle/>
          <a:p>
            <a:fld id="{EEB0CD40-94CA-4ED0-9C01-8A68981E5043}" type="slidenum">
              <a:rPr lang="en-US" smtClean="0"/>
              <a:t>15</a:t>
            </a:fld>
            <a:endParaRPr lang="en-US"/>
          </a:p>
        </p:txBody>
      </p:sp>
      <p:pic>
        <p:nvPicPr>
          <p:cNvPr id="7" name="Picture 6">
            <a:extLst>
              <a:ext uri="{FF2B5EF4-FFF2-40B4-BE49-F238E27FC236}">
                <a16:creationId xmlns:a16="http://schemas.microsoft.com/office/drawing/2014/main" id="{6BFAFEBD-549E-424E-976A-585214005959}"/>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82442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31a429b-a0f6-4a82-892c-2bc4e16b0896@nampr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156206">
            <a:off x="3086844" y="509419"/>
            <a:ext cx="3292718" cy="58537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rot="1943780">
            <a:off x="517863" y="4713663"/>
            <a:ext cx="6223627" cy="369332"/>
          </a:xfrm>
          <a:prstGeom prst="rect">
            <a:avLst/>
          </a:prstGeom>
          <a:noFill/>
        </p:spPr>
        <p:txBody>
          <a:bodyPr wrap="none" rtlCol="0">
            <a:spAutoFit/>
          </a:bodyPr>
          <a:lstStyle/>
          <a:p>
            <a:r>
              <a:rPr lang="en-US" dirty="0"/>
              <a:t>Halie Pearce   Anfernee Powell   Megan Westenfeld   Hope Smith</a:t>
            </a:r>
          </a:p>
        </p:txBody>
      </p:sp>
      <p:sp>
        <p:nvSpPr>
          <p:cNvPr id="6" name="Rectangle 5"/>
          <p:cNvSpPr/>
          <p:nvPr/>
        </p:nvSpPr>
        <p:spPr>
          <a:xfrm>
            <a:off x="328772" y="149701"/>
            <a:ext cx="8435083" cy="1200329"/>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They have access to a Human Performance Lab that houses equipment to assess cardiopulmonary function, body composition, muscle strength, and other measures of human performance. </a:t>
            </a:r>
            <a:endParaRPr lang="en-US" dirty="0"/>
          </a:p>
        </p:txBody>
      </p:sp>
      <p:sp>
        <p:nvSpPr>
          <p:cNvPr id="7" name="Slide Number Placeholder 6"/>
          <p:cNvSpPr>
            <a:spLocks noGrp="1"/>
          </p:cNvSpPr>
          <p:nvPr>
            <p:ph type="sldNum" sz="quarter" idx="12"/>
          </p:nvPr>
        </p:nvSpPr>
        <p:spPr/>
        <p:txBody>
          <a:bodyPr/>
          <a:lstStyle/>
          <a:p>
            <a:fld id="{EEB0CD40-94CA-4ED0-9C01-8A68981E5043}" type="slidenum">
              <a:rPr lang="en-US" smtClean="0"/>
              <a:t>16</a:t>
            </a:fld>
            <a:endParaRPr lang="en-US"/>
          </a:p>
        </p:txBody>
      </p:sp>
      <p:pic>
        <p:nvPicPr>
          <p:cNvPr id="9" name="Picture 8">
            <a:extLst>
              <a:ext uri="{FF2B5EF4-FFF2-40B4-BE49-F238E27FC236}">
                <a16:creationId xmlns:a16="http://schemas.microsoft.com/office/drawing/2014/main" id="{D2F87EAA-39D6-49FE-AAA4-084EE9C07866}"/>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F8A225F-209B-435B-A9EC-71E873F313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3757576"/>
      </p:ext>
    </p:extLst>
  </p:cSld>
  <p:clrMapOvr>
    <a:masterClrMapping/>
  </p:clrMapOvr>
  <mc:AlternateContent xmlns:mc="http://schemas.openxmlformats.org/markup-compatibility/2006">
    <mc:Choice xmlns:p14="http://schemas.microsoft.com/office/powerpoint/2010/main" Requires="p14">
      <p:transition spd="slow" p14:dur="2000" advTm="18233"/>
    </mc:Choice>
    <mc:Fallback>
      <p:transition spd="slow" advTm="18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6321" y="73734"/>
            <a:ext cx="3590919" cy="400110"/>
          </a:xfrm>
          <a:prstGeom prst="rect">
            <a:avLst/>
          </a:prstGeom>
          <a:solidFill>
            <a:srgbClr val="FFFFCC"/>
          </a:solidFill>
        </p:spPr>
        <p:txBody>
          <a:bodyPr wrap="none" rtlCol="0">
            <a:spAutoFit/>
          </a:bodyPr>
          <a:lstStyle/>
          <a:p>
            <a:r>
              <a:rPr lang="en-US" sz="2000" b="1" dirty="0"/>
              <a:t>Human Performance Laboratory</a:t>
            </a:r>
          </a:p>
        </p:txBody>
      </p:sp>
      <p:sp>
        <p:nvSpPr>
          <p:cNvPr id="2" name="Rectangle 1">
            <a:extLst>
              <a:ext uri="{FF2B5EF4-FFF2-40B4-BE49-F238E27FC236}">
                <a16:creationId xmlns:a16="http://schemas.microsoft.com/office/drawing/2014/main" id="{E4522AEF-45FA-4671-B7DA-A9E6C15DEF2B}"/>
              </a:ext>
            </a:extLst>
          </p:cNvPr>
          <p:cNvSpPr/>
          <p:nvPr/>
        </p:nvSpPr>
        <p:spPr>
          <a:xfrm>
            <a:off x="2153330" y="669495"/>
            <a:ext cx="6719297" cy="493981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Must be supervised by an Exercise Physiology faculty member</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eating, no drinking, no tobacco, no gum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Comply with the dress code</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shoes (no sandals, flip flops, dress shoes, </a:t>
            </a:r>
            <a:r>
              <a:rPr lang="en-US" dirty="0" err="1">
                <a:solidFill>
                  <a:srgbClr val="000000"/>
                </a:solidFill>
                <a:latin typeface="Times New Roman" panose="02020603050405020304" pitchFamily="18" charset="0"/>
                <a:ea typeface="Times New Roman" panose="02020603050405020304" pitchFamily="18" charset="0"/>
              </a:rPr>
              <a:t>etc</a:t>
            </a:r>
            <a:r>
              <a:rPr lang="en-US" dirty="0">
                <a:solidFill>
                  <a:srgbClr val="000000"/>
                </a:solidFill>
                <a:latin typeface="Times New Roman" panose="02020603050405020304" pitchFamily="18" charset="0"/>
                <a:ea typeface="Times New Roman" panose="02020603050405020304" pitchFamily="18" charset="0"/>
              </a:rPr>
              <a:t>)</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Athletic shorts or athletic pants (no jeans, belts)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T-shirt with sleeves (preferable short sleeves)</a:t>
            </a:r>
          </a:p>
          <a:p>
            <a:pPr marL="742944"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 ball caps or hats</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Equipment –</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“drop zone” for your belongings</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chair</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toy</a:t>
            </a:r>
          </a:p>
          <a:p>
            <a:pPr marL="742932" lvl="1"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not a playground</a:t>
            </a:r>
          </a:p>
          <a:p>
            <a:pPr marL="285732"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If equipment is not operational please inform an EP faculty member</a:t>
            </a:r>
          </a:p>
          <a:p>
            <a:pPr marL="285732"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Don’t operate with the equipment if you have yet to be trained on such equipment</a:t>
            </a:r>
          </a:p>
        </p:txBody>
      </p:sp>
      <p:sp>
        <p:nvSpPr>
          <p:cNvPr id="4" name="TextBox 3">
            <a:extLst>
              <a:ext uri="{FF2B5EF4-FFF2-40B4-BE49-F238E27FC236}">
                <a16:creationId xmlns:a16="http://schemas.microsoft.com/office/drawing/2014/main" id="{893A1523-AABC-47ED-B310-037F06B1EB31}"/>
              </a:ext>
            </a:extLst>
          </p:cNvPr>
          <p:cNvSpPr txBox="1"/>
          <p:nvPr/>
        </p:nvSpPr>
        <p:spPr>
          <a:xfrm>
            <a:off x="297327" y="5775407"/>
            <a:ext cx="3961985" cy="671144"/>
          </a:xfrm>
          <a:prstGeom prst="rect">
            <a:avLst/>
          </a:prstGeom>
          <a:noFill/>
          <a:ln>
            <a:solidFill>
              <a:schemeClr val="tx1"/>
            </a:solidFill>
          </a:ln>
        </p:spPr>
        <p:txBody>
          <a:bodyPr wrap="square" rtlCol="0">
            <a:spAutoFit/>
          </a:bodyPr>
          <a:lstStyle/>
          <a:p>
            <a:r>
              <a:rPr lang="en-US" dirty="0"/>
              <a:t>Many of the HPL policy and procedures falls under OSHA safety standards</a:t>
            </a:r>
          </a:p>
        </p:txBody>
      </p:sp>
      <p:sp>
        <p:nvSpPr>
          <p:cNvPr id="9" name="TextBox 8">
            <a:extLst>
              <a:ext uri="{FF2B5EF4-FFF2-40B4-BE49-F238E27FC236}">
                <a16:creationId xmlns:a16="http://schemas.microsoft.com/office/drawing/2014/main" id="{3A9D2DB7-D2A6-4E79-A076-C148C84D2015}"/>
              </a:ext>
            </a:extLst>
          </p:cNvPr>
          <p:cNvSpPr txBox="1"/>
          <p:nvPr/>
        </p:nvSpPr>
        <p:spPr>
          <a:xfrm>
            <a:off x="340140" y="2554627"/>
            <a:ext cx="1377300" cy="584775"/>
          </a:xfrm>
          <a:prstGeom prst="rect">
            <a:avLst/>
          </a:prstGeom>
          <a:noFill/>
        </p:spPr>
        <p:txBody>
          <a:bodyPr wrap="none" rtlCol="0">
            <a:spAutoFit/>
          </a:bodyPr>
          <a:lstStyle/>
          <a:p>
            <a:r>
              <a:rPr lang="en-US" sz="1600" dirty="0"/>
              <a:t>Brian Williams</a:t>
            </a:r>
          </a:p>
          <a:p>
            <a:r>
              <a:rPr lang="en-US" sz="1600" dirty="0"/>
              <a:t>Director, HPL</a:t>
            </a:r>
          </a:p>
        </p:txBody>
      </p:sp>
      <p:sp>
        <p:nvSpPr>
          <p:cNvPr id="8" name="Slide Number Placeholder 7"/>
          <p:cNvSpPr>
            <a:spLocks noGrp="1"/>
          </p:cNvSpPr>
          <p:nvPr>
            <p:ph type="sldNum" sz="quarter" idx="12"/>
          </p:nvPr>
        </p:nvSpPr>
        <p:spPr/>
        <p:txBody>
          <a:bodyPr/>
          <a:lstStyle/>
          <a:p>
            <a:fld id="{EEB0CD40-94CA-4ED0-9C01-8A68981E5043}" type="slidenum">
              <a:rPr lang="en-US" smtClean="0"/>
              <a:t>17</a:t>
            </a:fld>
            <a:endParaRPr lang="en-US"/>
          </a:p>
        </p:txBody>
      </p:sp>
      <p:pic>
        <p:nvPicPr>
          <p:cNvPr id="12" name="Picture 4" descr="Brian Willi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327" y="839773"/>
            <a:ext cx="1624453"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C3671DD-EE4A-4F3B-8FD7-FCC1DB03D2C1}"/>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91563E09-FE54-4C50-B2A1-FECE7E3FFC9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8614067"/>
      </p:ext>
    </p:extLst>
  </p:cSld>
  <p:clrMapOvr>
    <a:masterClrMapping/>
  </p:clrMapOvr>
  <mc:AlternateContent xmlns:mc="http://schemas.openxmlformats.org/markup-compatibility/2006">
    <mc:Choice xmlns:p14="http://schemas.microsoft.com/office/powerpoint/2010/main" Requires="p14">
      <p:transition spd="slow" p14:dur="2000" advTm="24329"/>
    </mc:Choice>
    <mc:Fallback>
      <p:transition spd="slow" advTm="24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503B379-1C92-43E5-9E3B-FC41BE170E2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p:cNvSpPr/>
          <p:nvPr/>
        </p:nvSpPr>
        <p:spPr>
          <a:xfrm>
            <a:off x="143838" y="159975"/>
            <a:ext cx="8897419" cy="923330"/>
          </a:xfrm>
          <a:prstGeom prst="rect">
            <a:avLst/>
          </a:prstGeom>
        </p:spPr>
        <p:txBody>
          <a:bodyPr wrap="square">
            <a:spAutoFit/>
          </a:bodyPr>
          <a:lstStyle/>
          <a:p>
            <a:r>
              <a:rPr lang="en-US" dirty="0">
                <a:latin typeface="Nunito Sans"/>
              </a:rPr>
              <a:t>Exercise Physiology students have numerous opportunities to apply their education in clinical and non-clinical settings.  Students can gain extensive hands-on experience by working and learning in VSU’s Center for Exercise Medicine and Rehabilitation</a:t>
            </a:r>
            <a:endParaRPr lang="en-US" dirty="0"/>
          </a:p>
        </p:txBody>
      </p:sp>
      <p:pic>
        <p:nvPicPr>
          <p:cNvPr id="3" name="Picture 2" descr="b3ac4eaf-c7b6-42ab-b1fe-5a93dcf45b57@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693" y="1308962"/>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09040" y="5997219"/>
            <a:ext cx="5227970" cy="646331"/>
          </a:xfrm>
          <a:prstGeom prst="rect">
            <a:avLst/>
          </a:prstGeom>
        </p:spPr>
        <p:txBody>
          <a:bodyPr wrap="none">
            <a:spAutoFit/>
          </a:bodyPr>
          <a:lstStyle/>
          <a:p>
            <a:r>
              <a:rPr lang="en-US" dirty="0"/>
              <a:t>Jasmine McNair    Kaleb Noviello    Breanna Trueblood</a:t>
            </a:r>
          </a:p>
          <a:p>
            <a:pPr algn="ctr"/>
            <a:r>
              <a:rPr lang="en-US" dirty="0"/>
              <a:t>July 24, 2018    Valdosta State University CEMR</a:t>
            </a:r>
          </a:p>
        </p:txBody>
      </p:sp>
      <p:sp>
        <p:nvSpPr>
          <p:cNvPr id="6" name="Rectangle 5"/>
          <p:cNvSpPr/>
          <p:nvPr/>
        </p:nvSpPr>
        <p:spPr>
          <a:xfrm>
            <a:off x="1711930" y="1001185"/>
            <a:ext cx="5422187" cy="307777"/>
          </a:xfrm>
          <a:prstGeom prst="rect">
            <a:avLst/>
          </a:prstGeom>
        </p:spPr>
        <p:txBody>
          <a:bodyPr wrap="square">
            <a:spAutoFit/>
          </a:bodyPr>
          <a:lstStyle/>
          <a:p>
            <a:r>
              <a:rPr lang="en-US" sz="1400" dirty="0">
                <a:hlinkClick r:id="rId7"/>
              </a:rPr>
              <a:t>https://www.valdosta.edu/colleges/nursing-and-health-sciences/cemr/</a:t>
            </a:r>
            <a:endParaRPr lang="en-US" sz="1400" dirty="0"/>
          </a:p>
        </p:txBody>
      </p:sp>
      <p:sp>
        <p:nvSpPr>
          <p:cNvPr id="5" name="Slide Number Placeholder 4"/>
          <p:cNvSpPr>
            <a:spLocks noGrp="1"/>
          </p:cNvSpPr>
          <p:nvPr>
            <p:ph type="sldNum" sz="quarter" idx="12"/>
          </p:nvPr>
        </p:nvSpPr>
        <p:spPr/>
        <p:txBody>
          <a:bodyPr/>
          <a:lstStyle/>
          <a:p>
            <a:fld id="{EEB0CD40-94CA-4ED0-9C01-8A68981E5043}" type="slidenum">
              <a:rPr lang="en-US" smtClean="0"/>
              <a:t>18</a:t>
            </a:fld>
            <a:endParaRPr lang="en-US"/>
          </a:p>
        </p:txBody>
      </p:sp>
      <p:pic>
        <p:nvPicPr>
          <p:cNvPr id="9" name="Audio 8">
            <a:hlinkClick r:id="" action="ppaction://media"/>
            <a:extLst>
              <a:ext uri="{FF2B5EF4-FFF2-40B4-BE49-F238E27FC236}">
                <a16:creationId xmlns:a16="http://schemas.microsoft.com/office/drawing/2014/main" id="{65DA8588-7767-4599-B20B-82B6170CAF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16768813"/>
      </p:ext>
    </p:extLst>
  </p:cSld>
  <p:clrMapOvr>
    <a:masterClrMapping/>
  </p:clrMapOvr>
  <mc:AlternateContent xmlns:mc="http://schemas.openxmlformats.org/markup-compatibility/2006">
    <mc:Choice xmlns:p14="http://schemas.microsoft.com/office/powerpoint/2010/main" Requires="p14">
      <p:transition spd="slow" p14:dur="2000" advTm="16292"/>
    </mc:Choice>
    <mc:Fallback>
      <p:transition spd="slow" advTm="16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blank face silhouette"/>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1864527" y="3429000"/>
            <a:ext cx="840266" cy="1354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8C3C50-5C7E-4594-BAAC-C09A19870451}"/>
              </a:ext>
            </a:extLst>
          </p:cNvPr>
          <p:cNvSpPr txBox="1"/>
          <p:nvPr/>
        </p:nvSpPr>
        <p:spPr>
          <a:xfrm>
            <a:off x="190503" y="71512"/>
            <a:ext cx="5236690" cy="400110"/>
          </a:xfrm>
          <a:prstGeom prst="rect">
            <a:avLst/>
          </a:prstGeom>
          <a:solidFill>
            <a:srgbClr val="FFFFCC"/>
          </a:solidFill>
        </p:spPr>
        <p:txBody>
          <a:bodyPr wrap="none" rtlCol="0">
            <a:spAutoFit/>
          </a:bodyPr>
          <a:lstStyle/>
          <a:p>
            <a:r>
              <a:rPr lang="en-US" sz="2000" b="1" dirty="0"/>
              <a:t>Center for Exercise Medicine and Rehabilitation</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76869" y="740067"/>
            <a:ext cx="3309931" cy="1137789"/>
          </a:xfrm>
          <a:prstGeom prst="rect">
            <a:avLst/>
          </a:prstGeom>
        </p:spPr>
      </p:pic>
      <p:sp>
        <p:nvSpPr>
          <p:cNvPr id="5" name="Rectangle 4"/>
          <p:cNvSpPr/>
          <p:nvPr/>
        </p:nvSpPr>
        <p:spPr>
          <a:xfrm>
            <a:off x="172673" y="5478678"/>
            <a:ext cx="6400250" cy="1200329"/>
          </a:xfrm>
          <a:prstGeom prst="rect">
            <a:avLst/>
          </a:prstGeom>
          <a:ln>
            <a:solidFill>
              <a:schemeClr val="tx1"/>
            </a:solidFill>
          </a:ln>
        </p:spPr>
        <p:txBody>
          <a:bodyPr wrap="square">
            <a:spAutoFit/>
          </a:bodyPr>
          <a:lstStyle/>
          <a:p>
            <a:r>
              <a:rPr lang="en-US" b="1" dirty="0"/>
              <a:t>Mission.  </a:t>
            </a:r>
            <a:r>
              <a:rPr lang="en-US" dirty="0"/>
              <a:t>To educate and train students while fostering an avenue for faculty practice and supervision through the delivery of select primary, secondary and tertiary services for students and employees of VSU, local municipalities, industry and citizenry</a:t>
            </a:r>
          </a:p>
        </p:txBody>
      </p:sp>
      <p:pic>
        <p:nvPicPr>
          <p:cNvPr id="7" name="Picture 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96079" y="1987044"/>
            <a:ext cx="5282263" cy="1837309"/>
          </a:xfrm>
          <a:prstGeom prst="rect">
            <a:avLst/>
          </a:prstGeom>
        </p:spPr>
      </p:pic>
      <p:sp>
        <p:nvSpPr>
          <p:cNvPr id="3" name="Rectangle 2"/>
          <p:cNvSpPr/>
          <p:nvPr/>
        </p:nvSpPr>
        <p:spPr>
          <a:xfrm>
            <a:off x="172672" y="439603"/>
            <a:ext cx="4627210" cy="276999"/>
          </a:xfrm>
          <a:prstGeom prst="rect">
            <a:avLst/>
          </a:prstGeom>
        </p:spPr>
        <p:txBody>
          <a:bodyPr wrap="square">
            <a:spAutoFit/>
          </a:bodyPr>
          <a:lstStyle/>
          <a:p>
            <a:r>
              <a:rPr lang="en-US" sz="1200" dirty="0">
                <a:hlinkClick r:id="rId8"/>
              </a:rPr>
              <a:t>https://www.valdosta.edu/colleges/nursing-and-health-sciences/cemr/</a:t>
            </a:r>
            <a:endParaRPr lang="en-US" sz="1200" dirty="0"/>
          </a:p>
        </p:txBody>
      </p:sp>
      <p:sp>
        <p:nvSpPr>
          <p:cNvPr id="9" name="TextBox 8"/>
          <p:cNvSpPr txBox="1"/>
          <p:nvPr/>
        </p:nvSpPr>
        <p:spPr>
          <a:xfrm>
            <a:off x="1068405" y="4771629"/>
            <a:ext cx="2439771" cy="646331"/>
          </a:xfrm>
          <a:prstGeom prst="rect">
            <a:avLst/>
          </a:prstGeom>
          <a:noFill/>
        </p:spPr>
        <p:txBody>
          <a:bodyPr wrap="none" rtlCol="0">
            <a:spAutoFit/>
          </a:bodyPr>
          <a:lstStyle/>
          <a:p>
            <a:pPr algn="ctr"/>
            <a:r>
              <a:rPr lang="en-US" dirty="0"/>
              <a:t>Your Face Here</a:t>
            </a:r>
          </a:p>
          <a:p>
            <a:pPr algn="ctr"/>
            <a:r>
              <a:rPr lang="en-US" dirty="0"/>
              <a:t>CEMR Hires EP Students</a:t>
            </a:r>
          </a:p>
        </p:txBody>
      </p:sp>
      <p:sp>
        <p:nvSpPr>
          <p:cNvPr id="8" name="Slide Number Placeholder 7"/>
          <p:cNvSpPr>
            <a:spLocks noGrp="1"/>
          </p:cNvSpPr>
          <p:nvPr>
            <p:ph type="sldNum" sz="quarter" idx="12"/>
          </p:nvPr>
        </p:nvSpPr>
        <p:spPr/>
        <p:txBody>
          <a:bodyPr/>
          <a:lstStyle/>
          <a:p>
            <a:fld id="{EEB0CD40-94CA-4ED0-9C01-8A68981E5043}" type="slidenum">
              <a:rPr lang="en-US" smtClean="0"/>
              <a:t>19</a:t>
            </a:fld>
            <a:endParaRPr lang="en-US"/>
          </a:p>
        </p:txBody>
      </p:sp>
      <p:sp>
        <p:nvSpPr>
          <p:cNvPr id="15" name="TextBox 14">
            <a:extLst>
              <a:ext uri="{FF2B5EF4-FFF2-40B4-BE49-F238E27FC236}">
                <a16:creationId xmlns:a16="http://schemas.microsoft.com/office/drawing/2014/main" id="{0AC5C372-6653-4621-AE44-4D2667F5C04F}"/>
              </a:ext>
            </a:extLst>
          </p:cNvPr>
          <p:cNvSpPr txBox="1"/>
          <p:nvPr/>
        </p:nvSpPr>
        <p:spPr>
          <a:xfrm>
            <a:off x="365658" y="2226953"/>
            <a:ext cx="2543132" cy="830997"/>
          </a:xfrm>
          <a:prstGeom prst="rect">
            <a:avLst/>
          </a:prstGeom>
          <a:noFill/>
        </p:spPr>
        <p:txBody>
          <a:bodyPr wrap="none" rtlCol="0">
            <a:spAutoFit/>
          </a:bodyPr>
          <a:lstStyle/>
          <a:p>
            <a:r>
              <a:rPr lang="en-US" sz="1600" dirty="0"/>
              <a:t>TBD</a:t>
            </a:r>
          </a:p>
          <a:p>
            <a:r>
              <a:rPr lang="en-US" sz="1600" dirty="0"/>
              <a:t>Director, Exercise Physiology</a:t>
            </a:r>
          </a:p>
          <a:p>
            <a:r>
              <a:rPr lang="en-US" sz="1600" dirty="0"/>
              <a:t>CEMR</a:t>
            </a:r>
          </a:p>
        </p:txBody>
      </p:sp>
      <p:pic>
        <p:nvPicPr>
          <p:cNvPr id="17" name="Picture 16">
            <a:extLst>
              <a:ext uri="{FF2B5EF4-FFF2-40B4-BE49-F238E27FC236}">
                <a16:creationId xmlns:a16="http://schemas.microsoft.com/office/drawing/2014/main" id="{6EE8A0A7-D36D-4AFE-9B06-C075D3CF8D9D}"/>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6" name="Picture 4" descr="Image result for blank face silhouette">
            <a:extLst>
              <a:ext uri="{FF2B5EF4-FFF2-40B4-BE49-F238E27FC236}">
                <a16:creationId xmlns:a16="http://schemas.microsoft.com/office/drawing/2014/main" id="{BC2127DC-FA86-4953-ACCE-6D824C084398}"/>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84494" y="851199"/>
            <a:ext cx="840266" cy="1354748"/>
          </a:xfrm>
          <a:prstGeom prst="rect">
            <a:avLst/>
          </a:prstGeom>
          <a:noFill/>
          <a:extLst>
            <a:ext uri="{909E8E84-426E-40DD-AFC4-6F175D3DCCD1}">
              <a14:hiddenFill xmlns:a14="http://schemas.microsoft.com/office/drawing/2010/main">
                <a:solidFill>
                  <a:srgbClr val="FFFFFF"/>
                </a:solidFill>
              </a14:hiddenFill>
            </a:ext>
          </a:extLst>
        </p:spPr>
      </p:pic>
      <p:pic>
        <p:nvPicPr>
          <p:cNvPr id="23" name="Audio 22">
            <a:hlinkClick r:id="" action="ppaction://media"/>
            <a:extLst>
              <a:ext uri="{FF2B5EF4-FFF2-40B4-BE49-F238E27FC236}">
                <a16:creationId xmlns:a16="http://schemas.microsoft.com/office/drawing/2014/main" id="{3A40F496-8D01-4455-8F94-40AE4F75186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1078757"/>
      </p:ext>
    </p:extLst>
  </p:cSld>
  <p:clrMapOvr>
    <a:masterClrMapping/>
  </p:clrMapOvr>
  <mc:AlternateContent xmlns:mc="http://schemas.openxmlformats.org/markup-compatibility/2006">
    <mc:Choice xmlns:p14="http://schemas.microsoft.com/office/powerpoint/2010/main" Requires="p14">
      <p:transition spd="slow" p14:dur="2000" advTm="13088"/>
    </mc:Choice>
    <mc:Fallback>
      <p:transition spd="slow" advTm="13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0225" y="434896"/>
            <a:ext cx="1844929" cy="369332"/>
          </a:xfrm>
          <a:prstGeom prst="rect">
            <a:avLst/>
          </a:prstGeom>
          <a:solidFill>
            <a:srgbClr val="FFFFCC"/>
          </a:solidFill>
        </p:spPr>
        <p:txBody>
          <a:bodyPr wrap="none" rtlCol="0">
            <a:spAutoFit/>
          </a:bodyPr>
          <a:lstStyle/>
          <a:p>
            <a:r>
              <a:rPr lang="en-US" b="1" dirty="0"/>
              <a:t>Table of Contents</a:t>
            </a:r>
          </a:p>
        </p:txBody>
      </p:sp>
      <p:sp>
        <p:nvSpPr>
          <p:cNvPr id="3" name="TextBox 2"/>
          <p:cNvSpPr txBox="1"/>
          <p:nvPr/>
        </p:nvSpPr>
        <p:spPr>
          <a:xfrm>
            <a:off x="680225" y="981307"/>
            <a:ext cx="5763501" cy="1785104"/>
          </a:xfrm>
          <a:prstGeom prst="rect">
            <a:avLst/>
          </a:prstGeom>
          <a:noFill/>
        </p:spPr>
        <p:txBody>
          <a:bodyPr wrap="none" rtlCol="0">
            <a:spAutoFit/>
          </a:bodyPr>
          <a:lstStyle/>
          <a:p>
            <a:pPr marL="400050" indent="-400050">
              <a:spcAft>
                <a:spcPts val="600"/>
              </a:spcAft>
              <a:buFont typeface="+mj-lt"/>
              <a:buAutoNum type="romanUcPeriod"/>
            </a:pPr>
            <a:r>
              <a:rPr lang="en-US" dirty="0"/>
              <a:t>Our Exercise Physiology Family</a:t>
            </a:r>
          </a:p>
          <a:p>
            <a:pPr marL="400050" indent="-400050">
              <a:spcAft>
                <a:spcPts val="600"/>
              </a:spcAft>
              <a:buFont typeface="+mj-lt"/>
              <a:buAutoNum type="romanUcPeriod"/>
            </a:pPr>
            <a:r>
              <a:rPr lang="en-US" dirty="0"/>
              <a:t>VSU Exercise Physiology Opportunities and Experiences</a:t>
            </a:r>
          </a:p>
          <a:p>
            <a:pPr marL="400050" indent="-400050">
              <a:spcAft>
                <a:spcPts val="600"/>
              </a:spcAft>
              <a:buFont typeface="+mj-lt"/>
              <a:buAutoNum type="romanUcPeriod"/>
            </a:pPr>
            <a:r>
              <a:rPr lang="en-US" dirty="0"/>
              <a:t>VSU Exercise Physiology Degree Program</a:t>
            </a:r>
          </a:p>
          <a:p>
            <a:pPr marL="400050" indent="-400050">
              <a:spcAft>
                <a:spcPts val="600"/>
              </a:spcAft>
              <a:buFont typeface="+mj-lt"/>
              <a:buAutoNum type="romanUcPeriod"/>
            </a:pPr>
            <a:r>
              <a:rPr lang="en-US" dirty="0"/>
              <a:t>Polices and Procedures</a:t>
            </a:r>
          </a:p>
          <a:p>
            <a:pPr marL="400050" indent="-400050">
              <a:spcAft>
                <a:spcPts val="600"/>
              </a:spcAft>
              <a:buFont typeface="+mj-lt"/>
              <a:buAutoNum type="romanUcPeriod"/>
            </a:pPr>
            <a:r>
              <a:rPr lang="en-US" dirty="0"/>
              <a:t>Tips for Success</a:t>
            </a:r>
          </a:p>
        </p:txBody>
      </p:sp>
      <p:sp>
        <p:nvSpPr>
          <p:cNvPr id="5" name="Slide Number Placeholder 4"/>
          <p:cNvSpPr>
            <a:spLocks noGrp="1"/>
          </p:cNvSpPr>
          <p:nvPr>
            <p:ph type="sldNum" sz="quarter" idx="12"/>
          </p:nvPr>
        </p:nvSpPr>
        <p:spPr/>
        <p:txBody>
          <a:bodyPr/>
          <a:lstStyle/>
          <a:p>
            <a:fld id="{EEB0CD40-94CA-4ED0-9C01-8A68981E5043}" type="slidenum">
              <a:rPr lang="en-US" smtClean="0"/>
              <a:t>2</a:t>
            </a:fld>
            <a:endParaRPr lang="en-US" dirty="0"/>
          </a:p>
        </p:txBody>
      </p:sp>
      <p:pic>
        <p:nvPicPr>
          <p:cNvPr id="6" name="Picture 2" descr="159710ca-25a1-4b26-8100-afaaf5eb8d58@namprd19">
            <a:extLst>
              <a:ext uri="{FF2B5EF4-FFF2-40B4-BE49-F238E27FC236}">
                <a16:creationId xmlns:a16="http://schemas.microsoft.com/office/drawing/2014/main" id="{1281B259-5B73-48F3-8E72-AD52DE1584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71"/>
          <a:stretch/>
        </p:blipFill>
        <p:spPr bwMode="auto">
          <a:xfrm>
            <a:off x="780726" y="2905899"/>
            <a:ext cx="2289045" cy="317105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578DB7-1DAB-44FF-9979-DD0598DC304B}"/>
              </a:ext>
            </a:extLst>
          </p:cNvPr>
          <p:cNvSpPr txBox="1"/>
          <p:nvPr/>
        </p:nvSpPr>
        <p:spPr>
          <a:xfrm>
            <a:off x="864039" y="6170848"/>
            <a:ext cx="2038379" cy="646331"/>
          </a:xfrm>
          <a:prstGeom prst="rect">
            <a:avLst/>
          </a:prstGeom>
          <a:solidFill>
            <a:schemeClr val="bg1"/>
          </a:solidFill>
          <a:ln>
            <a:noFill/>
          </a:ln>
        </p:spPr>
        <p:txBody>
          <a:bodyPr wrap="none" rtlCol="0">
            <a:spAutoFit/>
          </a:bodyPr>
          <a:lstStyle/>
          <a:p>
            <a:pPr algn="ctr"/>
            <a:r>
              <a:rPr lang="en-US" dirty="0"/>
              <a:t>Jackera Duncan</a:t>
            </a:r>
          </a:p>
          <a:p>
            <a:pPr algn="ctr"/>
            <a:r>
              <a:rPr lang="en-US" dirty="0"/>
              <a:t>B.S. EP August 2019</a:t>
            </a:r>
          </a:p>
        </p:txBody>
      </p:sp>
      <p:pic>
        <p:nvPicPr>
          <p:cNvPr id="11" name="Picture 10">
            <a:extLst>
              <a:ext uri="{FF2B5EF4-FFF2-40B4-BE49-F238E27FC236}">
                <a16:creationId xmlns:a16="http://schemas.microsoft.com/office/drawing/2014/main" id="{F2037F86-AC23-4CFC-8F08-A8AD49C7FC73}"/>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7DA18DD2-BE9D-4123-8E3F-A0EB97469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67254528"/>
      </p:ext>
    </p:extLst>
  </p:cSld>
  <p:clrMapOvr>
    <a:masterClrMapping/>
  </p:clrMapOvr>
  <mc:AlternateContent xmlns:mc="http://schemas.openxmlformats.org/markup-compatibility/2006">
    <mc:Choice xmlns:p14="http://schemas.microsoft.com/office/powerpoint/2010/main" Requires="p14">
      <p:transition spd="slow" p14:dur="2000" advTm="8243"/>
    </mc:Choice>
    <mc:Fallback>
      <p:transition spd="slow" advTm="8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Exercise testing"/>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6397733" y="3242755"/>
            <a:ext cx="2593867" cy="21615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D57F7F-E0CF-4B07-BBE9-0535308782FA}"/>
              </a:ext>
            </a:extLst>
          </p:cNvPr>
          <p:cNvSpPr txBox="1"/>
          <p:nvPr/>
        </p:nvSpPr>
        <p:spPr>
          <a:xfrm>
            <a:off x="190500" y="71512"/>
            <a:ext cx="3383555" cy="400110"/>
          </a:xfrm>
          <a:prstGeom prst="rect">
            <a:avLst/>
          </a:prstGeom>
          <a:solidFill>
            <a:srgbClr val="FFFFCC"/>
          </a:solidFill>
        </p:spPr>
        <p:txBody>
          <a:bodyPr wrap="none" rtlCol="0">
            <a:spAutoFit/>
          </a:bodyPr>
          <a:lstStyle/>
          <a:p>
            <a:r>
              <a:rPr lang="en-US" sz="2000" b="1" dirty="0"/>
              <a:t>Exercise Physiology Internship</a:t>
            </a:r>
          </a:p>
        </p:txBody>
      </p:sp>
      <p:sp>
        <p:nvSpPr>
          <p:cNvPr id="7" name="TextBox 6"/>
          <p:cNvSpPr txBox="1"/>
          <p:nvPr/>
        </p:nvSpPr>
        <p:spPr>
          <a:xfrm>
            <a:off x="140707" y="695554"/>
            <a:ext cx="8894989" cy="31239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Comprehensive, hands-on practical and technical experience in delivering exercise physiology services</a:t>
            </a:r>
          </a:p>
          <a:p>
            <a:pPr marL="285750" indent="-285750">
              <a:spcAft>
                <a:spcPts val="600"/>
              </a:spcAft>
              <a:buFont typeface="Arial" panose="020B0604020202020204" pitchFamily="34" charset="0"/>
              <a:buChar char="•"/>
            </a:pPr>
            <a:r>
              <a:rPr lang="en-US" dirty="0"/>
              <a:t>40 </a:t>
            </a:r>
            <a:r>
              <a:rPr lang="en-US" dirty="0" err="1"/>
              <a:t>hrs</a:t>
            </a:r>
            <a:r>
              <a:rPr lang="en-US" dirty="0"/>
              <a:t> per week for a minimum of 10 weeks = 400 cumulative hours</a:t>
            </a:r>
          </a:p>
          <a:p>
            <a:pPr marL="285750" indent="-285750">
              <a:spcAft>
                <a:spcPts val="600"/>
              </a:spcAft>
              <a:buFont typeface="Arial" panose="020B0604020202020204" pitchFamily="34" charset="0"/>
              <a:buChar char="•"/>
            </a:pPr>
            <a:r>
              <a:rPr lang="en-US" dirty="0"/>
              <a:t>Local, regional, state, national, international</a:t>
            </a:r>
          </a:p>
          <a:p>
            <a:pPr marL="285750" indent="-285750">
              <a:spcAft>
                <a:spcPts val="600"/>
              </a:spcAft>
              <a:buFont typeface="Arial" panose="020B0604020202020204" pitchFamily="34" charset="0"/>
              <a:buChar char="•"/>
            </a:pPr>
            <a:r>
              <a:rPr lang="en-US" dirty="0"/>
              <a:t>Over 100 existing affiliation agreements</a:t>
            </a:r>
          </a:p>
          <a:p>
            <a:pPr marL="285750" indent="-285750">
              <a:spcAft>
                <a:spcPts val="600"/>
              </a:spcAft>
              <a:buFont typeface="Arial" panose="020B0604020202020204" pitchFamily="34" charset="0"/>
              <a:buChar char="•"/>
            </a:pPr>
            <a:r>
              <a:rPr lang="en-US" dirty="0"/>
              <a:t>Site that best fits the desires and goals of the student</a:t>
            </a:r>
          </a:p>
          <a:p>
            <a:pPr marL="285750" indent="-285750">
              <a:spcAft>
                <a:spcPts val="600"/>
              </a:spcAft>
              <a:buFont typeface="Arial" panose="020B0604020202020204" pitchFamily="34" charset="0"/>
              <a:buChar char="•"/>
            </a:pPr>
            <a:r>
              <a:rPr lang="en-US" dirty="0"/>
              <a:t>“I wish I could hire Lucy”</a:t>
            </a:r>
          </a:p>
          <a:p>
            <a:pPr marL="285750" indent="-285750">
              <a:spcAft>
                <a:spcPts val="600"/>
              </a:spcAft>
              <a:buFont typeface="Arial" panose="020B0604020202020204" pitchFamily="34" charset="0"/>
              <a:buChar char="•"/>
            </a:pPr>
            <a:r>
              <a:rPr lang="en-US" dirty="0"/>
              <a:t>“Charlie was more of an experienced professional than a student intern”</a:t>
            </a:r>
          </a:p>
          <a:p>
            <a:pPr marL="285750" indent="-285750">
              <a:spcAft>
                <a:spcPts val="600"/>
              </a:spcAft>
              <a:buFont typeface="Arial" panose="020B0604020202020204" pitchFamily="34" charset="0"/>
              <a:buChar char="•"/>
            </a:pPr>
            <a:r>
              <a:rPr lang="en-US" dirty="0"/>
              <a:t>“Send us more VSU exercise physiology students”</a:t>
            </a:r>
          </a:p>
        </p:txBody>
      </p:sp>
      <p:pic>
        <p:nvPicPr>
          <p:cNvPr id="1026" name="Picture 2" descr="Image result for valdosta state university strength and conditioning"/>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08303" y="4855450"/>
            <a:ext cx="3139242" cy="17658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exercise training older adul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0001" y="3819486"/>
            <a:ext cx="2836969" cy="19915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20</a:t>
            </a:fld>
            <a:endParaRPr lang="en-US"/>
          </a:p>
        </p:txBody>
      </p:sp>
      <p:pic>
        <p:nvPicPr>
          <p:cNvPr id="9" name="Picture 8">
            <a:extLst>
              <a:ext uri="{FF2B5EF4-FFF2-40B4-BE49-F238E27FC236}">
                <a16:creationId xmlns:a16="http://schemas.microsoft.com/office/drawing/2014/main" id="{7A4D4391-0EAF-47CA-983F-7CC1C6AA65BF}"/>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30AB9D66-3B2F-4E21-A5DB-B6259F4045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92406"/>
      </p:ext>
    </p:extLst>
  </p:cSld>
  <p:clrMapOvr>
    <a:masterClrMapping/>
  </p:clrMapOvr>
  <mc:AlternateContent xmlns:mc="http://schemas.openxmlformats.org/markup-compatibility/2006">
    <mc:Choice xmlns:p14="http://schemas.microsoft.com/office/powerpoint/2010/main" Requires="p14">
      <p:transition spd="slow" p14:dur="2000" advTm="27729"/>
    </mc:Choice>
    <mc:Fallback>
      <p:transition spd="slow" advTm="27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E086B52-BAFC-4AAC-81F6-090A336113B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692340" cy="400110"/>
          </a:xfrm>
          <a:prstGeom prst="rect">
            <a:avLst/>
          </a:prstGeom>
          <a:solidFill>
            <a:srgbClr val="FFFFCC"/>
          </a:solidFill>
        </p:spPr>
        <p:txBody>
          <a:bodyPr wrap="none" rtlCol="0">
            <a:spAutoFit/>
          </a:bodyPr>
          <a:lstStyle/>
          <a:p>
            <a:r>
              <a:rPr lang="en-US" sz="2000" b="1" dirty="0"/>
              <a:t>Research Opportunities</a:t>
            </a:r>
          </a:p>
        </p:txBody>
      </p:sp>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9354" y="4794597"/>
            <a:ext cx="2749016" cy="1854599"/>
          </a:xfrm>
          <a:prstGeom prst="rect">
            <a:avLst/>
          </a:prstGeom>
        </p:spPr>
      </p:pic>
      <p:pic>
        <p:nvPicPr>
          <p:cNvPr id="16" name="Picture 15"/>
          <p:cNvPicPr>
            <a:picLocks noChangeAspect="1"/>
          </p:cNvPicPr>
          <p:nvPr/>
        </p:nvPicPr>
        <p:blipFill rotWithShape="1">
          <a:blip r:embed="rId7">
            <a:extLst>
              <a:ext uri="{28A0092B-C50C-407E-A947-70E740481C1C}">
                <a14:useLocalDpi xmlns:a14="http://schemas.microsoft.com/office/drawing/2010/main" val="0"/>
              </a:ext>
            </a:extLst>
          </a:blip>
          <a:srcRect l="26652"/>
          <a:stretch/>
        </p:blipFill>
        <p:spPr>
          <a:xfrm>
            <a:off x="3222446" y="4330195"/>
            <a:ext cx="3864033" cy="1813710"/>
          </a:xfrm>
          <a:prstGeom prst="rect">
            <a:avLst/>
          </a:prstGeom>
        </p:spPr>
      </p:pic>
      <p:sp>
        <p:nvSpPr>
          <p:cNvPr id="4" name="TextBox 3"/>
          <p:cNvSpPr txBox="1"/>
          <p:nvPr/>
        </p:nvSpPr>
        <p:spPr>
          <a:xfrm>
            <a:off x="2589674" y="699748"/>
            <a:ext cx="4172660" cy="2585323"/>
          </a:xfrm>
          <a:prstGeom prst="rect">
            <a:avLst/>
          </a:prstGeom>
          <a:noFill/>
          <a:ln>
            <a:solidFill>
              <a:schemeClr val="tx1"/>
            </a:solidFill>
          </a:ln>
        </p:spPr>
        <p:txBody>
          <a:bodyPr wrap="square" rtlCol="0">
            <a:spAutoFit/>
          </a:bodyPr>
          <a:lstStyle/>
          <a:p>
            <a:r>
              <a:rPr lang="en-US" b="1" dirty="0"/>
              <a:t>Side-by-Side Research Mentoring</a:t>
            </a:r>
          </a:p>
          <a:p>
            <a:pPr marL="285750" indent="-285750">
              <a:buFont typeface="Arial" panose="020B0604020202020204" pitchFamily="34" charset="0"/>
              <a:buChar char="•"/>
            </a:pPr>
            <a:r>
              <a:rPr lang="en-US" dirty="0"/>
              <a:t>Literature Review</a:t>
            </a:r>
          </a:p>
          <a:p>
            <a:pPr marL="285750" indent="-285750">
              <a:buFont typeface="Arial" panose="020B0604020202020204" pitchFamily="34" charset="0"/>
              <a:buChar char="•"/>
            </a:pPr>
            <a:r>
              <a:rPr lang="en-US" dirty="0"/>
              <a:t>Research Design and Methods</a:t>
            </a:r>
          </a:p>
          <a:p>
            <a:pPr marL="285750" indent="-285750">
              <a:buFont typeface="Arial" panose="020B0604020202020204" pitchFamily="34" charset="0"/>
              <a:buChar char="•"/>
            </a:pPr>
            <a:r>
              <a:rPr lang="en-US" dirty="0"/>
              <a:t>Institutional Review Board Application</a:t>
            </a:r>
          </a:p>
          <a:p>
            <a:pPr marL="285750" indent="-285750">
              <a:buFont typeface="Arial" panose="020B0604020202020204" pitchFamily="34" charset="0"/>
              <a:buChar char="•"/>
            </a:pPr>
            <a:r>
              <a:rPr lang="en-US" dirty="0"/>
              <a:t>Subject Recruitment</a:t>
            </a:r>
          </a:p>
          <a:p>
            <a:pPr marL="285750" indent="-285750">
              <a:buFont typeface="Arial" panose="020B0604020202020204" pitchFamily="34" charset="0"/>
              <a:buChar char="•"/>
            </a:pPr>
            <a:r>
              <a:rPr lang="en-US" dirty="0"/>
              <a:t>Data Collection</a:t>
            </a:r>
          </a:p>
          <a:p>
            <a:pPr marL="285750" indent="-285750">
              <a:buFont typeface="Arial" panose="020B0604020202020204" pitchFamily="34" charset="0"/>
              <a:buChar char="•"/>
            </a:pPr>
            <a:r>
              <a:rPr lang="en-US" dirty="0"/>
              <a:t>Data Analysis</a:t>
            </a:r>
          </a:p>
          <a:p>
            <a:pPr marL="285750" indent="-285750">
              <a:buFont typeface="Arial" panose="020B0604020202020204" pitchFamily="34" charset="0"/>
              <a:buChar char="•"/>
            </a:pPr>
            <a:r>
              <a:rPr lang="en-US" dirty="0"/>
              <a:t>Manuscript Writing and Submission</a:t>
            </a:r>
          </a:p>
          <a:p>
            <a:pPr marL="285750" indent="-285750">
              <a:buFont typeface="Arial" panose="020B0604020202020204" pitchFamily="34" charset="0"/>
              <a:buChar char="•"/>
            </a:pPr>
            <a:r>
              <a:rPr lang="en-US" dirty="0"/>
              <a:t>Professional Presentation</a:t>
            </a:r>
          </a:p>
        </p:txBody>
      </p:sp>
      <p:sp>
        <p:nvSpPr>
          <p:cNvPr id="5" name="TextBox 4"/>
          <p:cNvSpPr txBox="1"/>
          <p:nvPr/>
        </p:nvSpPr>
        <p:spPr>
          <a:xfrm>
            <a:off x="1340849" y="3608097"/>
            <a:ext cx="6919517" cy="646331"/>
          </a:xfrm>
          <a:prstGeom prst="rect">
            <a:avLst/>
          </a:prstGeom>
          <a:solidFill>
            <a:srgbClr val="FFFFCC"/>
          </a:solidFill>
          <a:ln>
            <a:solidFill>
              <a:schemeClr val="tx1"/>
            </a:solidFill>
          </a:ln>
        </p:spPr>
        <p:txBody>
          <a:bodyPr wrap="square" rtlCol="0">
            <a:spAutoFit/>
          </a:bodyPr>
          <a:lstStyle/>
          <a:p>
            <a:r>
              <a:rPr lang="en-US" dirty="0"/>
              <a:t>Research experiences are often preferred qualifications for graduate level work including those in PT, PA, MD and Exercise Physiology  </a:t>
            </a:r>
          </a:p>
        </p:txBody>
      </p:sp>
      <p:sp>
        <p:nvSpPr>
          <p:cNvPr id="3" name="Slide Number Placeholder 2"/>
          <p:cNvSpPr>
            <a:spLocks noGrp="1"/>
          </p:cNvSpPr>
          <p:nvPr>
            <p:ph type="sldNum" sz="quarter" idx="12"/>
          </p:nvPr>
        </p:nvSpPr>
        <p:spPr/>
        <p:txBody>
          <a:bodyPr/>
          <a:lstStyle/>
          <a:p>
            <a:fld id="{EEB0CD40-94CA-4ED0-9C01-8A68981E5043}" type="slidenum">
              <a:rPr lang="en-US" smtClean="0"/>
              <a:t>21</a:t>
            </a:fld>
            <a:endParaRPr lang="en-US"/>
          </a:p>
        </p:txBody>
      </p:sp>
      <p:pic>
        <p:nvPicPr>
          <p:cNvPr id="1026" name="Picture 2" descr="c8c20d23-529e-4aec-9b4d-d33e6d2ee0b5@namprd19">
            <a:extLst>
              <a:ext uri="{FF2B5EF4-FFF2-40B4-BE49-F238E27FC236}">
                <a16:creationId xmlns:a16="http://schemas.microsoft.com/office/drawing/2014/main" id="{199F21D1-3A89-4FF8-B757-1549935A4EE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6710427" y="1116321"/>
            <a:ext cx="2438380" cy="1828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83cc1b68-f305-4ab1-b253-eab87e51e290@namprd19">
            <a:extLst>
              <a:ext uri="{FF2B5EF4-FFF2-40B4-BE49-F238E27FC236}">
                <a16:creationId xmlns:a16="http://schemas.microsoft.com/office/drawing/2014/main" id="{754FAC1D-E541-4DFD-A325-66B7FA19D44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0547" b="14016"/>
          <a:stretch/>
        </p:blipFill>
        <p:spPr bwMode="auto">
          <a:xfrm>
            <a:off x="344912" y="649510"/>
            <a:ext cx="1991873" cy="282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5D8B43F3-1086-421A-88DB-EC36BA79533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722604"/>
      </p:ext>
    </p:extLst>
  </p:cSld>
  <p:clrMapOvr>
    <a:masterClrMapping/>
  </p:clrMapOvr>
  <mc:AlternateContent xmlns:mc="http://schemas.openxmlformats.org/markup-compatibility/2006">
    <mc:Choice xmlns:p14="http://schemas.microsoft.com/office/powerpoint/2010/main" Requires="p14">
      <p:transition spd="slow" p14:dur="2000" advTm="12924"/>
    </mc:Choice>
    <mc:Fallback>
      <p:transition spd="slow" advTm="1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C3C50-5C7E-4594-BAAC-C09A19870451}"/>
              </a:ext>
            </a:extLst>
          </p:cNvPr>
          <p:cNvSpPr txBox="1"/>
          <p:nvPr/>
        </p:nvSpPr>
        <p:spPr>
          <a:xfrm>
            <a:off x="190500" y="71512"/>
            <a:ext cx="3555589" cy="400110"/>
          </a:xfrm>
          <a:prstGeom prst="rect">
            <a:avLst/>
          </a:prstGeom>
          <a:solidFill>
            <a:srgbClr val="FFFFCC"/>
          </a:solidFill>
        </p:spPr>
        <p:txBody>
          <a:bodyPr wrap="none" rtlCol="0">
            <a:spAutoFit/>
          </a:bodyPr>
          <a:lstStyle/>
          <a:p>
            <a:r>
              <a:rPr lang="en-US" sz="2000" b="1" dirty="0"/>
              <a:t>Exercise is Medicine on Campus</a:t>
            </a:r>
          </a:p>
        </p:txBody>
      </p:sp>
      <p:sp>
        <p:nvSpPr>
          <p:cNvPr id="12" name="TextBox 11">
            <a:extLst>
              <a:ext uri="{FF2B5EF4-FFF2-40B4-BE49-F238E27FC236}">
                <a16:creationId xmlns:a16="http://schemas.microsoft.com/office/drawing/2014/main" id="{0AC5C372-6653-4621-AE44-4D2667F5C04F}"/>
              </a:ext>
            </a:extLst>
          </p:cNvPr>
          <p:cNvSpPr txBox="1"/>
          <p:nvPr/>
        </p:nvSpPr>
        <p:spPr>
          <a:xfrm>
            <a:off x="208965" y="2111833"/>
            <a:ext cx="1538812" cy="830997"/>
          </a:xfrm>
          <a:prstGeom prst="rect">
            <a:avLst/>
          </a:prstGeom>
          <a:noFill/>
        </p:spPr>
        <p:txBody>
          <a:bodyPr wrap="square" rtlCol="0">
            <a:spAutoFit/>
          </a:bodyPr>
          <a:lstStyle/>
          <a:p>
            <a:r>
              <a:rPr lang="en-US" sz="1600" dirty="0"/>
              <a:t>Mark Kasper</a:t>
            </a:r>
          </a:p>
          <a:p>
            <a:r>
              <a:rPr lang="en-US" sz="1600" dirty="0"/>
              <a:t>Faculty Liaison</a:t>
            </a:r>
          </a:p>
          <a:p>
            <a:r>
              <a:rPr lang="en-US" sz="1600" dirty="0"/>
              <a:t>EIM on Campus</a:t>
            </a:r>
          </a:p>
        </p:txBody>
      </p:sp>
      <p:sp>
        <p:nvSpPr>
          <p:cNvPr id="3" name="Rectangle 2"/>
          <p:cNvSpPr/>
          <p:nvPr/>
        </p:nvSpPr>
        <p:spPr>
          <a:xfrm>
            <a:off x="2180492" y="1645105"/>
            <a:ext cx="6643808" cy="3277820"/>
          </a:xfrm>
          <a:prstGeom prst="rect">
            <a:avLst/>
          </a:prstGeom>
        </p:spPr>
        <p:txBody>
          <a:bodyPr wrap="square">
            <a:spAutoFit/>
          </a:bodyPr>
          <a:lstStyle/>
          <a:p>
            <a:r>
              <a:rPr lang="en-US" sz="1600" dirty="0">
                <a:solidFill>
                  <a:srgbClr val="000000"/>
                </a:solidFill>
              </a:rPr>
              <a:t>Calls upon universities and colleges to promote physical activity as a vital sign of health</a:t>
            </a:r>
          </a:p>
          <a:p>
            <a:endParaRPr lang="en-US" sz="1600" dirty="0">
              <a:solidFill>
                <a:srgbClr val="000000"/>
              </a:solidFill>
            </a:endParaRPr>
          </a:p>
          <a:p>
            <a:r>
              <a:rPr lang="en-US" sz="1600" dirty="0">
                <a:solidFill>
                  <a:srgbClr val="000000"/>
                </a:solidFill>
              </a:rPr>
              <a:t>EIMOC encourages faculty, staff and students to work together toward improving the health and well-being of the campus community by:</a:t>
            </a:r>
          </a:p>
          <a:p>
            <a:endParaRPr lang="en-US" sz="1600" dirty="0"/>
          </a:p>
          <a:p>
            <a:pPr>
              <a:spcAft>
                <a:spcPts val="600"/>
              </a:spcAft>
              <a:buFont typeface="Arial" panose="020B0604020202020204" pitchFamily="34" charset="0"/>
              <a:buChar char="•"/>
            </a:pPr>
            <a:r>
              <a:rPr lang="en-US" sz="1600" dirty="0">
                <a:solidFill>
                  <a:srgbClr val="000000"/>
                </a:solidFill>
              </a:rPr>
              <a:t> Making movement a part of the daily campus culture</a:t>
            </a:r>
            <a:endParaRPr lang="en-US" sz="1600" dirty="0"/>
          </a:p>
          <a:p>
            <a:pPr>
              <a:spcAft>
                <a:spcPts val="600"/>
              </a:spcAft>
              <a:buFont typeface="Arial" panose="020B0604020202020204" pitchFamily="34" charset="0"/>
              <a:buChar char="•"/>
            </a:pPr>
            <a:r>
              <a:rPr lang="en-US" sz="1600" dirty="0">
                <a:solidFill>
                  <a:srgbClr val="000000"/>
                </a:solidFill>
              </a:rPr>
              <a:t> Assessing physical activity at every student health visit</a:t>
            </a:r>
            <a:endParaRPr lang="en-US" sz="1600" dirty="0"/>
          </a:p>
          <a:p>
            <a:pPr>
              <a:spcAft>
                <a:spcPts val="600"/>
              </a:spcAft>
              <a:buFont typeface="Arial" panose="020B0604020202020204" pitchFamily="34" charset="0"/>
              <a:buChar char="•"/>
            </a:pPr>
            <a:r>
              <a:rPr lang="en-US" sz="1600" dirty="0">
                <a:solidFill>
                  <a:srgbClr val="000000"/>
                </a:solidFill>
              </a:rPr>
              <a:t> Providing students with the tools necessary to strengthen healthy physical activity habits that can last a lifetime</a:t>
            </a:r>
            <a:endParaRPr lang="en-US" sz="1600" dirty="0"/>
          </a:p>
          <a:p>
            <a:pPr>
              <a:spcAft>
                <a:spcPts val="600"/>
              </a:spcAft>
              <a:buFont typeface="Arial" panose="020B0604020202020204" pitchFamily="34" charset="0"/>
              <a:buChar char="•"/>
            </a:pPr>
            <a:r>
              <a:rPr lang="en-US" sz="1600" dirty="0">
                <a:solidFill>
                  <a:srgbClr val="000000"/>
                </a:solidFill>
              </a:rPr>
              <a:t> Connecting university health care providers with university health fitness specialists to provide a referral system for exercise prescription </a:t>
            </a:r>
            <a:endParaRPr lang="en-US" sz="1600" dirty="0"/>
          </a:p>
        </p:txBody>
      </p:sp>
      <p:pic>
        <p:nvPicPr>
          <p:cNvPr id="13" name="Picture 12"/>
          <p:cNvPicPr>
            <a:picLocks noChangeAspect="1"/>
          </p:cNvPicPr>
          <p:nvPr/>
        </p:nvPicPr>
        <p:blipFill>
          <a:blip r:embed="rId5"/>
          <a:stretch>
            <a:fillRect/>
          </a:stretch>
        </p:blipFill>
        <p:spPr>
          <a:xfrm>
            <a:off x="3823755" y="320065"/>
            <a:ext cx="2500535" cy="1354835"/>
          </a:xfrm>
          <a:prstGeom prst="rect">
            <a:avLst/>
          </a:prstGeom>
        </p:spPr>
      </p:pic>
      <p:sp>
        <p:nvSpPr>
          <p:cNvPr id="14" name="Rectangle 13"/>
          <p:cNvSpPr/>
          <p:nvPr/>
        </p:nvSpPr>
        <p:spPr>
          <a:xfrm>
            <a:off x="238651" y="6247965"/>
            <a:ext cx="8448149" cy="307777"/>
          </a:xfrm>
          <a:prstGeom prst="rect">
            <a:avLst/>
          </a:prstGeom>
        </p:spPr>
        <p:txBody>
          <a:bodyPr wrap="square">
            <a:spAutoFit/>
          </a:bodyPr>
          <a:lstStyle/>
          <a:p>
            <a:r>
              <a:rPr lang="en-US" sz="1400" dirty="0"/>
              <a:t>Body Temperature * Pulse Rate * Respiration Rate * Blood Pressure * Physical Activity</a:t>
            </a:r>
          </a:p>
        </p:txBody>
      </p:sp>
      <p:pic>
        <p:nvPicPr>
          <p:cNvPr id="16" name="Picture 2" descr="http://www.grinningplanet.com/2007/10-04/thermomete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2040">
            <a:off x="1013536" y="4933338"/>
            <a:ext cx="235720" cy="11056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icons.iconarchive.com/icons/dapino/medical/256/heart-beat-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2250" y="5043190"/>
            <a:ext cx="1039039" cy="10390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clipartbest.com/cliparts/yio/ngM/yiongM5iE.gif"/>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858470" y="5031937"/>
            <a:ext cx="965285" cy="9445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ttp://2.bp.blogspot.com/-0NPvs-TkTbs/T_52flvjt_I/AAAAAAAAAH4/sMA3IURd2Qg/s1600/BLOOD_PRESSURE_CUF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2139" y="5019403"/>
            <a:ext cx="908451" cy="9445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4.bp.blogspot.com/_8yBmwXW4XEM/ShLjFAkH3mI/AAAAAAAAArg/XXgGmutQWew/s400/zzzzzzzWalkingShoes2.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5" y="5143349"/>
            <a:ext cx="839025" cy="8000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EEB0CD40-94CA-4ED0-9C01-8A68981E5043}" type="slidenum">
              <a:rPr lang="en-US" smtClean="0"/>
              <a:t>22</a:t>
            </a:fld>
            <a:endParaRPr lang="en-US" dirty="0"/>
          </a:p>
        </p:txBody>
      </p:sp>
      <p:pic>
        <p:nvPicPr>
          <p:cNvPr id="15" name="6AFFD1AF-C18D-47D5-820A-D597ABA7AAA8" descr="81A8051C-F9CE-4FC8-ACDC-452B1A50A7F7@valdosta"/>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500" y="689372"/>
            <a:ext cx="1439143" cy="1349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E500F72-2769-42BB-837F-54C35A776FBF}"/>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99EECA5A-2596-44F1-A9CE-67BC3AF788D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1584033"/>
      </p:ext>
    </p:extLst>
  </p:cSld>
  <p:clrMapOvr>
    <a:masterClrMapping/>
  </p:clrMapOvr>
  <mc:AlternateContent xmlns:mc="http://schemas.openxmlformats.org/markup-compatibility/2006">
    <mc:Choice xmlns:p14="http://schemas.microsoft.com/office/powerpoint/2010/main" Requires="p14">
      <p:transition spd="slow" p14:dur="2000" advTm="31323"/>
    </mc:Choice>
    <mc:Fallback>
      <p:transition spd="slow" advTm="31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3438" y="2425759"/>
            <a:ext cx="2638508" cy="1319254"/>
          </a:xfrm>
          <a:prstGeom prst="rect">
            <a:avLst/>
          </a:prstGeom>
        </p:spPr>
      </p:pic>
      <p:sp>
        <p:nvSpPr>
          <p:cNvPr id="2" name="TextBox 1">
            <a:extLst>
              <a:ext uri="{FF2B5EF4-FFF2-40B4-BE49-F238E27FC236}">
                <a16:creationId xmlns:a16="http://schemas.microsoft.com/office/drawing/2014/main" id="{D78C3C50-5C7E-4594-BAAC-C09A19870451}"/>
              </a:ext>
            </a:extLst>
          </p:cNvPr>
          <p:cNvSpPr txBox="1"/>
          <p:nvPr/>
        </p:nvSpPr>
        <p:spPr>
          <a:xfrm>
            <a:off x="190500" y="71512"/>
            <a:ext cx="2858155" cy="400110"/>
          </a:xfrm>
          <a:prstGeom prst="rect">
            <a:avLst/>
          </a:prstGeom>
          <a:solidFill>
            <a:srgbClr val="FFFFCC"/>
          </a:solidFill>
        </p:spPr>
        <p:txBody>
          <a:bodyPr wrap="none" rtlCol="0">
            <a:spAutoFit/>
          </a:bodyPr>
          <a:lstStyle/>
          <a:p>
            <a:r>
              <a:rPr lang="en-US" sz="2000" b="1" dirty="0"/>
              <a:t>Professional Conferences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7564" y="3293918"/>
            <a:ext cx="5963763" cy="3170785"/>
          </a:xfrm>
          <a:prstGeom prst="rect">
            <a:avLst/>
          </a:prstGeom>
        </p:spPr>
      </p:pic>
      <p:sp>
        <p:nvSpPr>
          <p:cNvPr id="4" name="Oval 3"/>
          <p:cNvSpPr/>
          <p:nvPr/>
        </p:nvSpPr>
        <p:spPr>
          <a:xfrm>
            <a:off x="4798385" y="4613172"/>
            <a:ext cx="1927121" cy="1709825"/>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884648" y="741472"/>
            <a:ext cx="7191837" cy="143116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a:t>SEACSM – Southeast American College of Sports Medicine</a:t>
            </a:r>
          </a:p>
          <a:p>
            <a:pPr marL="285750" indent="-285750">
              <a:spcAft>
                <a:spcPts val="600"/>
              </a:spcAft>
              <a:buFont typeface="Arial" panose="020B0604020202020204" pitchFamily="34" charset="0"/>
              <a:buChar char="•"/>
            </a:pPr>
            <a:endParaRPr lang="en-US" dirty="0"/>
          </a:p>
          <a:p>
            <a:pPr marL="285750" indent="-285750">
              <a:spcAft>
                <a:spcPts val="600"/>
              </a:spcAft>
              <a:buFont typeface="Arial" panose="020B0604020202020204" pitchFamily="34" charset="0"/>
              <a:buChar char="•"/>
            </a:pPr>
            <a:r>
              <a:rPr lang="en-US" dirty="0"/>
              <a:t>Annual Meeting is held in February of each year</a:t>
            </a:r>
          </a:p>
          <a:p>
            <a:pPr marL="285750" indent="-285750">
              <a:spcAft>
                <a:spcPts val="600"/>
              </a:spcAft>
              <a:buFont typeface="Arial" panose="020B0604020202020204" pitchFamily="34" charset="0"/>
              <a:buChar char="•"/>
            </a:pPr>
            <a:r>
              <a:rPr lang="en-US" dirty="0"/>
              <a:t>SEACSM exchanges “volunteer help” at the meeting for registration</a:t>
            </a:r>
          </a:p>
        </p:txBody>
      </p:sp>
      <p:pic>
        <p:nvPicPr>
          <p:cNvPr id="7" name="Picture 6">
            <a:extLst>
              <a:ext uri="{FF2B5EF4-FFF2-40B4-BE49-F238E27FC236}">
                <a16:creationId xmlns:a16="http://schemas.microsoft.com/office/drawing/2014/main" id="{B158E237-0CDF-48E6-B839-0F8ADBAF8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215" y="668477"/>
            <a:ext cx="1604433" cy="1504156"/>
          </a:xfrm>
          <a:prstGeom prst="rect">
            <a:avLst/>
          </a:prstGeom>
        </p:spPr>
      </p:pic>
      <p:sp>
        <p:nvSpPr>
          <p:cNvPr id="8" name="TextBox 7">
            <a:extLst>
              <a:ext uri="{FF2B5EF4-FFF2-40B4-BE49-F238E27FC236}">
                <a16:creationId xmlns:a16="http://schemas.microsoft.com/office/drawing/2014/main" id="{8DF0A2D9-2DEE-4505-97A9-2EDFB1C3B188}"/>
              </a:ext>
            </a:extLst>
          </p:cNvPr>
          <p:cNvSpPr txBox="1"/>
          <p:nvPr/>
        </p:nvSpPr>
        <p:spPr>
          <a:xfrm>
            <a:off x="357700" y="2230512"/>
            <a:ext cx="1344855" cy="338554"/>
          </a:xfrm>
          <a:prstGeom prst="rect">
            <a:avLst/>
          </a:prstGeom>
          <a:noFill/>
        </p:spPr>
        <p:txBody>
          <a:bodyPr wrap="none" rtlCol="0">
            <a:spAutoFit/>
          </a:bodyPr>
          <a:lstStyle/>
          <a:p>
            <a:r>
              <a:rPr lang="en-US" sz="1600" dirty="0"/>
              <a:t>Mike Webster</a:t>
            </a:r>
          </a:p>
        </p:txBody>
      </p:sp>
      <p:sp>
        <p:nvSpPr>
          <p:cNvPr id="10" name="Rectangle 9"/>
          <p:cNvSpPr/>
          <p:nvPr/>
        </p:nvSpPr>
        <p:spPr>
          <a:xfrm>
            <a:off x="2233994" y="1055858"/>
            <a:ext cx="2510174" cy="369332"/>
          </a:xfrm>
          <a:prstGeom prst="rect">
            <a:avLst/>
          </a:prstGeom>
        </p:spPr>
        <p:txBody>
          <a:bodyPr wrap="none">
            <a:spAutoFit/>
          </a:bodyPr>
          <a:lstStyle/>
          <a:p>
            <a:r>
              <a:rPr lang="en-US" dirty="0">
                <a:hlinkClick r:id="rId8"/>
              </a:rPr>
              <a:t>http://www.seacsm.org/</a:t>
            </a:r>
            <a:endParaRPr lang="en-US" dirty="0"/>
          </a:p>
        </p:txBody>
      </p:sp>
      <p:sp>
        <p:nvSpPr>
          <p:cNvPr id="11" name="Slide Number Placeholder 10"/>
          <p:cNvSpPr>
            <a:spLocks noGrp="1"/>
          </p:cNvSpPr>
          <p:nvPr>
            <p:ph type="sldNum" sz="quarter" idx="12"/>
          </p:nvPr>
        </p:nvSpPr>
        <p:spPr/>
        <p:txBody>
          <a:bodyPr/>
          <a:lstStyle/>
          <a:p>
            <a:fld id="{EEB0CD40-94CA-4ED0-9C01-8A68981E5043}" type="slidenum">
              <a:rPr lang="en-US" smtClean="0"/>
              <a:t>23</a:t>
            </a:fld>
            <a:endParaRPr lang="en-US"/>
          </a:p>
        </p:txBody>
      </p:sp>
      <p:pic>
        <p:nvPicPr>
          <p:cNvPr id="14" name="Picture 13">
            <a:extLst>
              <a:ext uri="{FF2B5EF4-FFF2-40B4-BE49-F238E27FC236}">
                <a16:creationId xmlns:a16="http://schemas.microsoft.com/office/drawing/2014/main" id="{F2102E17-4993-43FC-B3CC-C2196BB6FAA0}"/>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3A266951-DFC9-4B4B-896B-742BBCA8540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73706611"/>
      </p:ext>
    </p:extLst>
  </p:cSld>
  <p:clrMapOvr>
    <a:masterClrMapping/>
  </p:clrMapOvr>
  <mc:AlternateContent xmlns:mc="http://schemas.openxmlformats.org/markup-compatibility/2006">
    <mc:Choice xmlns:p14="http://schemas.microsoft.com/office/powerpoint/2010/main" Requires="p14">
      <p:transition spd="slow" p14:dur="2000" advTm="16109"/>
    </mc:Choice>
    <mc:Fallback>
      <p:transition spd="slow" advTm="16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a2bf0e1-7e77-4f32-908b-ddf5dff40729@namprd19"/>
          <p:cNvPicPr>
            <a:picLocks noChangeAspect="1" noChangeArrowheads="1"/>
          </p:cNvPicPr>
          <p:nvPr/>
        </p:nvPicPr>
        <p:blipFill rotWithShape="1">
          <a:blip r:embed="rId5">
            <a:extLst>
              <a:ext uri="{28A0092B-C50C-407E-A947-70E740481C1C}">
                <a14:useLocalDpi xmlns:a14="http://schemas.microsoft.com/office/drawing/2010/main" val="0"/>
              </a:ext>
            </a:extLst>
          </a:blip>
          <a:srcRect l="6767" r="44952"/>
          <a:stretch/>
        </p:blipFill>
        <p:spPr bwMode="auto">
          <a:xfrm rot="5400000">
            <a:off x="627603" y="4317022"/>
            <a:ext cx="1738128" cy="27056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8" name="Diagram 7"/>
          <p:cNvGraphicFramePr/>
          <p:nvPr>
            <p:extLst>
              <p:ext uri="{D42A27DB-BD31-4B8C-83A1-F6EECF244321}">
                <p14:modId xmlns:p14="http://schemas.microsoft.com/office/powerpoint/2010/main" val="1588308546"/>
              </p:ext>
            </p:extLst>
          </p:nvPr>
        </p:nvGraphicFramePr>
        <p:xfrm>
          <a:off x="143838" y="464427"/>
          <a:ext cx="8856033" cy="5451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149669" y="127982"/>
            <a:ext cx="1706141" cy="1717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2" descr="81760723-c311-4802-b3d6-3b3836b59bd3@namprd19"/>
          <p:cNvPicPr>
            <a:picLocks noChangeAspect="1" noChangeArrowheads="1"/>
          </p:cNvPicPr>
          <p:nvPr/>
        </p:nvPicPr>
        <p:blipFill rotWithShape="1">
          <a:blip r:embed="rId12">
            <a:extLst>
              <a:ext uri="{28A0092B-C50C-407E-A947-70E740481C1C}">
                <a14:useLocalDpi xmlns:a14="http://schemas.microsoft.com/office/drawing/2010/main" val="0"/>
              </a:ext>
            </a:extLst>
          </a:blip>
          <a:srcRect l="66944" b="33070"/>
          <a:stretch/>
        </p:blipFill>
        <p:spPr bwMode="auto">
          <a:xfrm>
            <a:off x="7527074" y="2485900"/>
            <a:ext cx="1380554" cy="209643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31673" t="13842" r="42175" b="31642"/>
          <a:stretch/>
        </p:blipFill>
        <p:spPr>
          <a:xfrm>
            <a:off x="211980" y="1983273"/>
            <a:ext cx="1581518" cy="2477712"/>
          </a:xfrm>
          <a:prstGeom prst="rect">
            <a:avLst/>
          </a:prstGeom>
          <a:ln>
            <a:solidFill>
              <a:schemeClr val="tx1"/>
            </a:solidFill>
          </a:ln>
        </p:spPr>
      </p:pic>
      <p:sp>
        <p:nvSpPr>
          <p:cNvPr id="2" name="Slide Number Placeholder 1"/>
          <p:cNvSpPr>
            <a:spLocks noGrp="1"/>
          </p:cNvSpPr>
          <p:nvPr>
            <p:ph type="sldNum" sz="quarter" idx="12"/>
          </p:nvPr>
        </p:nvSpPr>
        <p:spPr/>
        <p:txBody>
          <a:bodyPr/>
          <a:lstStyle/>
          <a:p>
            <a:fld id="{EEB0CD40-94CA-4ED0-9C01-8A68981E5043}" type="slidenum">
              <a:rPr lang="en-US" smtClean="0"/>
              <a:t>24</a:t>
            </a:fld>
            <a:endParaRPr lang="en-US"/>
          </a:p>
        </p:txBody>
      </p:sp>
      <p:pic>
        <p:nvPicPr>
          <p:cNvPr id="11" name="Picture 10">
            <a:extLst>
              <a:ext uri="{FF2B5EF4-FFF2-40B4-BE49-F238E27FC236}">
                <a16:creationId xmlns:a16="http://schemas.microsoft.com/office/drawing/2014/main" id="{3B19EE72-D737-4BDD-9D6F-EAA5FA851A99}"/>
              </a:ext>
            </a:extLst>
          </p:cNvPr>
          <p:cNvPicPr>
            <a:picLocks noChangeAspect="1"/>
          </p:cNvPicPr>
          <p:nvPr/>
        </p:nvPicPr>
        <p:blipFill rotWithShape="1">
          <a:blip r:embed="rId1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452C5C9C-E577-4AB4-891F-67413F533C07}"/>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62365184"/>
      </p:ext>
    </p:extLst>
  </p:cSld>
  <p:clrMapOvr>
    <a:masterClrMapping/>
  </p:clrMapOvr>
  <mc:AlternateContent xmlns:mc="http://schemas.openxmlformats.org/markup-compatibility/2006">
    <mc:Choice xmlns:p14="http://schemas.microsoft.com/office/powerpoint/2010/main" Requires="p14">
      <p:transition spd="slow" p14:dur="2000" advTm="15849"/>
    </mc:Choice>
    <mc:Fallback>
      <p:transition spd="slow" advTm="15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3" y="71512"/>
            <a:ext cx="4136132" cy="400110"/>
          </a:xfrm>
          <a:prstGeom prst="rect">
            <a:avLst/>
          </a:prstGeom>
          <a:solidFill>
            <a:srgbClr val="FFFFCC"/>
          </a:solidFill>
        </p:spPr>
        <p:txBody>
          <a:bodyPr wrap="none" rtlCol="0">
            <a:spAutoFit/>
          </a:bodyPr>
          <a:lstStyle/>
          <a:p>
            <a:r>
              <a:rPr lang="en-US" sz="2000" b="1" dirty="0"/>
              <a:t>Opportunities Outside the Classroom</a:t>
            </a:r>
          </a:p>
        </p:txBody>
      </p:sp>
      <p:sp>
        <p:nvSpPr>
          <p:cNvPr id="3" name="TextBox 2"/>
          <p:cNvSpPr txBox="1"/>
          <p:nvPr/>
        </p:nvSpPr>
        <p:spPr>
          <a:xfrm>
            <a:off x="190503" y="594689"/>
            <a:ext cx="4190378" cy="3093154"/>
          </a:xfrm>
          <a:prstGeom prst="rect">
            <a:avLst/>
          </a:prstGeom>
          <a:noFill/>
        </p:spPr>
        <p:txBody>
          <a:bodyPr wrap="none" rtlCol="0">
            <a:spAutoFit/>
          </a:bodyPr>
          <a:lstStyle/>
          <a:p>
            <a:pPr marL="285744" indent="-285744">
              <a:spcAft>
                <a:spcPts val="600"/>
              </a:spcAft>
              <a:buFont typeface="Arial" panose="020B0604020202020204" pitchFamily="34" charset="0"/>
              <a:buChar char="•"/>
            </a:pPr>
            <a:r>
              <a:rPr lang="en-US" sz="2000" dirty="0"/>
              <a:t>Better academically</a:t>
            </a:r>
          </a:p>
          <a:p>
            <a:pPr marL="285744" indent="-285744">
              <a:spcAft>
                <a:spcPts val="600"/>
              </a:spcAft>
              <a:buFont typeface="Arial" panose="020B0604020202020204" pitchFamily="34" charset="0"/>
              <a:buChar char="•"/>
            </a:pPr>
            <a:r>
              <a:rPr lang="en-US" sz="2000" dirty="0"/>
              <a:t>Better connection with professors</a:t>
            </a:r>
          </a:p>
          <a:p>
            <a:pPr marL="285744" indent="-285744">
              <a:spcAft>
                <a:spcPts val="600"/>
              </a:spcAft>
              <a:buFont typeface="Arial" panose="020B0604020202020204" pitchFamily="34" charset="0"/>
              <a:buChar char="•"/>
            </a:pPr>
            <a:r>
              <a:rPr lang="en-US" sz="2000" dirty="0"/>
              <a:t>Overall better experience w/ school</a:t>
            </a:r>
          </a:p>
          <a:p>
            <a:pPr marL="285744" indent="-285744">
              <a:spcAft>
                <a:spcPts val="600"/>
              </a:spcAft>
              <a:buFont typeface="Arial" panose="020B0604020202020204" pitchFamily="34" charset="0"/>
              <a:buChar char="•"/>
            </a:pPr>
            <a:endParaRPr lang="en-US" sz="2000" dirty="0"/>
          </a:p>
          <a:p>
            <a:pPr>
              <a:spcAft>
                <a:spcPts val="600"/>
              </a:spcAft>
            </a:pPr>
            <a:r>
              <a:rPr lang="en-US" sz="2000" u="sng" dirty="0"/>
              <a:t>We Challenge You to</a:t>
            </a:r>
          </a:p>
          <a:p>
            <a:pPr marL="285744" indent="-285744">
              <a:spcAft>
                <a:spcPts val="600"/>
              </a:spcAft>
              <a:buFont typeface="Arial" panose="020B0604020202020204" pitchFamily="34" charset="0"/>
              <a:buChar char="•"/>
            </a:pPr>
            <a:r>
              <a:rPr lang="en-US" sz="2000" dirty="0"/>
              <a:t>Get out of your comfort zone</a:t>
            </a:r>
          </a:p>
          <a:p>
            <a:pPr marL="285744" indent="-285744">
              <a:spcAft>
                <a:spcPts val="600"/>
              </a:spcAft>
              <a:buFont typeface="Arial" panose="020B0604020202020204" pitchFamily="34" charset="0"/>
              <a:buChar char="•"/>
            </a:pPr>
            <a:r>
              <a:rPr lang="en-US" sz="2000" dirty="0"/>
              <a:t>Get in the arena</a:t>
            </a:r>
          </a:p>
          <a:p>
            <a:pPr marL="285744" indent="-285744">
              <a:spcAft>
                <a:spcPts val="600"/>
              </a:spcAft>
              <a:buFont typeface="Arial" panose="020B0604020202020204" pitchFamily="34" charset="0"/>
              <a:buChar char="•"/>
            </a:pPr>
            <a:r>
              <a:rPr lang="en-US" sz="2000" dirty="0"/>
              <a:t>Take advantage of what is available</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508" y="3687843"/>
            <a:ext cx="5457825" cy="2905125"/>
          </a:xfrm>
          <a:prstGeom prst="rect">
            <a:avLst/>
          </a:prstGeom>
        </p:spPr>
      </p:pic>
      <p:sp>
        <p:nvSpPr>
          <p:cNvPr id="5" name="Slide Number Placeholder 4"/>
          <p:cNvSpPr>
            <a:spLocks noGrp="1"/>
          </p:cNvSpPr>
          <p:nvPr>
            <p:ph type="sldNum" sz="quarter" idx="12"/>
          </p:nvPr>
        </p:nvSpPr>
        <p:spPr/>
        <p:txBody>
          <a:bodyPr/>
          <a:lstStyle/>
          <a:p>
            <a:fld id="{EEB0CD40-94CA-4ED0-9C01-8A68981E5043}" type="slidenum">
              <a:rPr lang="en-US" smtClean="0"/>
              <a:t>25</a:t>
            </a:fld>
            <a:endParaRPr lang="en-US"/>
          </a:p>
        </p:txBody>
      </p:sp>
      <p:pic>
        <p:nvPicPr>
          <p:cNvPr id="7" name="Picture 6">
            <a:extLst>
              <a:ext uri="{FF2B5EF4-FFF2-40B4-BE49-F238E27FC236}">
                <a16:creationId xmlns:a16="http://schemas.microsoft.com/office/drawing/2014/main" id="{40537BE4-F7B3-4EE5-BE9E-C59CB94D41A4}"/>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A02F6D35-A432-4261-B766-FAD6479E51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09625749"/>
      </p:ext>
    </p:extLst>
  </p:cSld>
  <p:clrMapOvr>
    <a:masterClrMapping/>
  </p:clrMapOvr>
  <mc:AlternateContent xmlns:mc="http://schemas.openxmlformats.org/markup-compatibility/2006">
    <mc:Choice xmlns:p14="http://schemas.microsoft.com/office/powerpoint/2010/main" Requires="p14">
      <p:transition spd="slow" p14:dur="2000" advTm="11666"/>
    </mc:Choice>
    <mc:Fallback>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522AEF-45FA-4671-B7DA-A9E6C15DEF2B}"/>
              </a:ext>
            </a:extLst>
          </p:cNvPr>
          <p:cNvSpPr/>
          <p:nvPr/>
        </p:nvSpPr>
        <p:spPr>
          <a:xfrm>
            <a:off x="190500" y="471622"/>
            <a:ext cx="8796748" cy="1631216"/>
          </a:xfrm>
          <a:prstGeom prst="rect">
            <a:avLst/>
          </a:prstGeom>
        </p:spPr>
        <p:txBody>
          <a:bodyPr wrap="square">
            <a:spAutoFit/>
          </a:bodyPr>
          <a:lstStyle/>
          <a:p>
            <a:pPr>
              <a:spcAft>
                <a:spcPts val="60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B.S. in Exercise Physiology at Valdosta State University</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Combines classroom teaching with hands on experiences including those in the laboratory, the fitness center, conducing research with faculty, and an internship</a:t>
            </a:r>
          </a:p>
          <a:p>
            <a:pPr marL="285750" indent="-285750">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Provides opportunities for students to interact socially and professionally with other exercise professionals and health care providers </a:t>
            </a:r>
          </a:p>
        </p:txBody>
      </p:sp>
      <p:sp>
        <p:nvSpPr>
          <p:cNvPr id="5" name="TextBox 4"/>
          <p:cNvSpPr txBox="1"/>
          <p:nvPr/>
        </p:nvSpPr>
        <p:spPr>
          <a:xfrm>
            <a:off x="6391384" y="4543586"/>
            <a:ext cx="2723310" cy="369332"/>
          </a:xfrm>
          <a:prstGeom prst="rect">
            <a:avLst/>
          </a:prstGeom>
          <a:solidFill>
            <a:srgbClr val="FFFFCC"/>
          </a:solidFill>
        </p:spPr>
        <p:txBody>
          <a:bodyPr wrap="none" rtlCol="0">
            <a:spAutoFit/>
          </a:bodyPr>
          <a:lstStyle/>
          <a:p>
            <a:r>
              <a:rPr lang="en-US" b="1" dirty="0"/>
              <a:t>Find YOUR Greatness in EP</a:t>
            </a:r>
          </a:p>
        </p:txBody>
      </p:sp>
      <p:sp>
        <p:nvSpPr>
          <p:cNvPr id="6" name="TextBox 5"/>
          <p:cNvSpPr txBox="1"/>
          <p:nvPr/>
        </p:nvSpPr>
        <p:spPr>
          <a:xfrm>
            <a:off x="190500" y="6322412"/>
            <a:ext cx="2449068" cy="369332"/>
          </a:xfrm>
          <a:prstGeom prst="rect">
            <a:avLst/>
          </a:prstGeom>
          <a:solidFill>
            <a:srgbClr val="FFFFCC"/>
          </a:solidFill>
        </p:spPr>
        <p:txBody>
          <a:bodyPr wrap="none" rtlCol="0">
            <a:spAutoFit/>
          </a:bodyPr>
          <a:lstStyle/>
          <a:p>
            <a:r>
              <a:rPr lang="en-US" b="1" dirty="0"/>
              <a:t>Start YOUR Career in EP</a:t>
            </a:r>
          </a:p>
        </p:txBody>
      </p:sp>
      <p:graphicFrame>
        <p:nvGraphicFramePr>
          <p:cNvPr id="8" name="Diagram 7"/>
          <p:cNvGraphicFramePr/>
          <p:nvPr>
            <p:extLst>
              <p:ext uri="{D42A27DB-BD31-4B8C-83A1-F6EECF244321}">
                <p14:modId xmlns:p14="http://schemas.microsoft.com/office/powerpoint/2010/main" val="3008849870"/>
              </p:ext>
            </p:extLst>
          </p:nvPr>
        </p:nvGraphicFramePr>
        <p:xfrm>
          <a:off x="1526635" y="2835400"/>
          <a:ext cx="6073490" cy="36716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Picture 9"/>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5400000">
            <a:off x="6508026" y="2305153"/>
            <a:ext cx="2490027" cy="1867520"/>
          </a:xfrm>
          <a:prstGeom prst="rect">
            <a:avLst/>
          </a:prstGeom>
          <a:ln>
            <a:solidFill>
              <a:schemeClr val="tx1"/>
            </a:solidFill>
          </a:ln>
        </p:spPr>
      </p:pic>
      <p:pic>
        <p:nvPicPr>
          <p:cNvPr id="11" name="Picture 2" descr="bb53176d-5cb3-42b6-896b-aac29108933b@namprd19"/>
          <p:cNvPicPr>
            <a:picLocks noChangeAspect="1" noChangeArrowheads="1"/>
          </p:cNvPicPr>
          <p:nvPr/>
        </p:nvPicPr>
        <p:blipFill rotWithShape="1">
          <a:blip r:embed="rId11">
            <a:extLst>
              <a:ext uri="{28A0092B-C50C-407E-A947-70E740481C1C}">
                <a14:useLocalDpi xmlns:a14="http://schemas.microsoft.com/office/drawing/2010/main" val="0"/>
              </a:ext>
            </a:extLst>
          </a:blip>
          <a:srcRect l="25354"/>
          <a:stretch/>
        </p:blipFill>
        <p:spPr bwMode="auto">
          <a:xfrm rot="5400000">
            <a:off x="298000" y="4026180"/>
            <a:ext cx="2128228" cy="2142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90500" y="102290"/>
            <a:ext cx="7736541" cy="369332"/>
          </a:xfrm>
          <a:prstGeom prst="rect">
            <a:avLst/>
          </a:prstGeom>
          <a:solidFill>
            <a:srgbClr val="FFFFCC"/>
          </a:solidFill>
        </p:spPr>
        <p:txBody>
          <a:bodyPr wrap="none" rtlCol="0">
            <a:spAutoFit/>
          </a:bodyPr>
          <a:lstStyle/>
          <a:p>
            <a:r>
              <a:rPr lang="en-US" b="1" dirty="0"/>
              <a:t>Section II – Take Home - VSU Exercise Physiology Opportunities and Experiences</a:t>
            </a:r>
          </a:p>
        </p:txBody>
      </p:sp>
      <p:sp>
        <p:nvSpPr>
          <p:cNvPr id="3" name="Slide Number Placeholder 2"/>
          <p:cNvSpPr>
            <a:spLocks noGrp="1"/>
          </p:cNvSpPr>
          <p:nvPr>
            <p:ph type="sldNum" sz="quarter" idx="12"/>
          </p:nvPr>
        </p:nvSpPr>
        <p:spPr>
          <a:xfrm>
            <a:off x="6360795" y="6368314"/>
            <a:ext cx="2057400" cy="365125"/>
          </a:xfrm>
        </p:spPr>
        <p:txBody>
          <a:bodyPr/>
          <a:lstStyle/>
          <a:p>
            <a:fld id="{EEB0CD40-94CA-4ED0-9C01-8A68981E5043}" type="slidenum">
              <a:rPr lang="en-US" smtClean="0"/>
              <a:t>26</a:t>
            </a:fld>
            <a:endParaRPr lang="en-US" dirty="0"/>
          </a:p>
        </p:txBody>
      </p:sp>
      <p:pic>
        <p:nvPicPr>
          <p:cNvPr id="13" name="Picture 12">
            <a:extLst>
              <a:ext uri="{FF2B5EF4-FFF2-40B4-BE49-F238E27FC236}">
                <a16:creationId xmlns:a16="http://schemas.microsoft.com/office/drawing/2014/main" id="{AE8DBA2D-05D0-4C59-8FCF-82C69CA885BC}"/>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4" name="Audio 13">
            <a:hlinkClick r:id="" action="ppaction://media"/>
            <a:extLst>
              <a:ext uri="{FF2B5EF4-FFF2-40B4-BE49-F238E27FC236}">
                <a16:creationId xmlns:a16="http://schemas.microsoft.com/office/drawing/2014/main" id="{8326C18E-DF30-401B-B076-4D0EF1D68A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73146582"/>
      </p:ext>
    </p:extLst>
  </p:cSld>
  <p:clrMapOvr>
    <a:masterClrMapping/>
  </p:clrMapOvr>
  <mc:AlternateContent xmlns:mc="http://schemas.openxmlformats.org/markup-compatibility/2006">
    <mc:Choice xmlns:p14="http://schemas.microsoft.com/office/powerpoint/2010/main" Requires="p14">
      <p:transition spd="slow" p14:dur="2000" advTm="22298"/>
    </mc:Choice>
    <mc:Fallback>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5228291" cy="369332"/>
          </a:xfrm>
          <a:prstGeom prst="rect">
            <a:avLst/>
          </a:prstGeom>
          <a:solidFill>
            <a:srgbClr val="FFFFCC"/>
          </a:solidFill>
        </p:spPr>
        <p:txBody>
          <a:bodyPr wrap="none" rtlCol="0">
            <a:spAutoFit/>
          </a:bodyPr>
          <a:lstStyle/>
          <a:p>
            <a:r>
              <a:rPr lang="en-US" b="1" dirty="0"/>
              <a:t>Section III – VSU Exercise Physiology Degree Program</a:t>
            </a:r>
          </a:p>
        </p:txBody>
      </p:sp>
      <p:sp>
        <p:nvSpPr>
          <p:cNvPr id="4" name="Slide Number Placeholder 3"/>
          <p:cNvSpPr>
            <a:spLocks noGrp="1"/>
          </p:cNvSpPr>
          <p:nvPr>
            <p:ph type="sldNum" sz="quarter" idx="12"/>
          </p:nvPr>
        </p:nvSpPr>
        <p:spPr/>
        <p:txBody>
          <a:bodyPr/>
          <a:lstStyle/>
          <a:p>
            <a:fld id="{EEB0CD40-94CA-4ED0-9C01-8A68981E5043}" type="slidenum">
              <a:rPr lang="en-US" smtClean="0"/>
              <a:t>27</a:t>
            </a:fld>
            <a:endParaRPr lang="en-US"/>
          </a:p>
        </p:txBody>
      </p:sp>
      <p:pic>
        <p:nvPicPr>
          <p:cNvPr id="6" name="Picture 5">
            <a:extLst>
              <a:ext uri="{FF2B5EF4-FFF2-40B4-BE49-F238E27FC236}">
                <a16:creationId xmlns:a16="http://schemas.microsoft.com/office/drawing/2014/main" id="{317C84E4-6AC0-46B6-858F-5984137E35C0}"/>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3999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8B231B-EE1C-41FF-BE00-801A17DFDA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183" y="4625609"/>
            <a:ext cx="4318600" cy="813435"/>
          </a:xfrm>
          <a:prstGeom prst="rect">
            <a:avLst/>
          </a:prstGeom>
        </p:spPr>
      </p:pic>
      <p:sp>
        <p:nvSpPr>
          <p:cNvPr id="6" name="TextBox 5">
            <a:extLst>
              <a:ext uri="{FF2B5EF4-FFF2-40B4-BE49-F238E27FC236}">
                <a16:creationId xmlns:a16="http://schemas.microsoft.com/office/drawing/2014/main" id="{EF99DDB3-6E9E-47B9-9669-8755816BA2AF}"/>
              </a:ext>
            </a:extLst>
          </p:cNvPr>
          <p:cNvSpPr txBox="1"/>
          <p:nvPr/>
        </p:nvSpPr>
        <p:spPr>
          <a:xfrm>
            <a:off x="4696722" y="5601517"/>
            <a:ext cx="900888" cy="369332"/>
          </a:xfrm>
          <a:prstGeom prst="rect">
            <a:avLst/>
          </a:prstGeom>
          <a:solidFill>
            <a:srgbClr val="FFFFCC"/>
          </a:solidFill>
        </p:spPr>
        <p:txBody>
          <a:bodyPr wrap="none" rtlCol="0">
            <a:spAutoFit/>
          </a:bodyPr>
          <a:lstStyle/>
          <a:p>
            <a:r>
              <a:rPr lang="en-US" dirty="0"/>
              <a:t>present</a:t>
            </a:r>
          </a:p>
        </p:txBody>
      </p:sp>
      <p:sp>
        <p:nvSpPr>
          <p:cNvPr id="7" name="TextBox 6">
            <a:extLst>
              <a:ext uri="{FF2B5EF4-FFF2-40B4-BE49-F238E27FC236}">
                <a16:creationId xmlns:a16="http://schemas.microsoft.com/office/drawing/2014/main" id="{9631D45E-47D6-47D5-9E2E-5F0D296DB22A}"/>
              </a:ext>
            </a:extLst>
          </p:cNvPr>
          <p:cNvSpPr txBox="1"/>
          <p:nvPr/>
        </p:nvSpPr>
        <p:spPr>
          <a:xfrm>
            <a:off x="307922" y="1812959"/>
            <a:ext cx="652743" cy="369332"/>
          </a:xfrm>
          <a:prstGeom prst="rect">
            <a:avLst/>
          </a:prstGeom>
          <a:solidFill>
            <a:srgbClr val="FFFFCC"/>
          </a:solidFill>
        </p:spPr>
        <p:txBody>
          <a:bodyPr wrap="none" rtlCol="0">
            <a:spAutoFit/>
          </a:bodyPr>
          <a:lstStyle/>
          <a:p>
            <a:r>
              <a:rPr lang="en-US" dirty="0"/>
              <a:t>1994</a:t>
            </a:r>
          </a:p>
        </p:txBody>
      </p:sp>
      <p:sp>
        <p:nvSpPr>
          <p:cNvPr id="13" name="TextBox 12">
            <a:extLst>
              <a:ext uri="{FF2B5EF4-FFF2-40B4-BE49-F238E27FC236}">
                <a16:creationId xmlns:a16="http://schemas.microsoft.com/office/drawing/2014/main" id="{0F1F2542-40E1-41E7-91B3-DCBFBCC2627D}"/>
              </a:ext>
            </a:extLst>
          </p:cNvPr>
          <p:cNvSpPr txBox="1"/>
          <p:nvPr/>
        </p:nvSpPr>
        <p:spPr>
          <a:xfrm>
            <a:off x="5103616" y="2682556"/>
            <a:ext cx="3288080" cy="646331"/>
          </a:xfrm>
          <a:prstGeom prst="rect">
            <a:avLst/>
          </a:prstGeom>
          <a:noFill/>
        </p:spPr>
        <p:txBody>
          <a:bodyPr wrap="none" rtlCol="0">
            <a:spAutoFit/>
          </a:bodyPr>
          <a:lstStyle/>
          <a:p>
            <a:pPr marL="285744" indent="-285744">
              <a:buFont typeface="Arial" panose="020B0604020202020204" pitchFamily="34" charset="0"/>
              <a:buChar char="•"/>
            </a:pPr>
            <a:r>
              <a:rPr lang="en-US" dirty="0">
                <a:solidFill>
                  <a:schemeClr val="accent1">
                    <a:lumMod val="75000"/>
                  </a:schemeClr>
                </a:solidFill>
              </a:rPr>
              <a:t>Job Task Analysis</a:t>
            </a:r>
          </a:p>
          <a:p>
            <a:pPr marL="285744" indent="-285744">
              <a:buFont typeface="Arial" panose="020B0604020202020204" pitchFamily="34" charset="0"/>
              <a:buChar char="•"/>
            </a:pPr>
            <a:r>
              <a:rPr lang="en-US" dirty="0">
                <a:solidFill>
                  <a:schemeClr val="accent1">
                    <a:lumMod val="75000"/>
                  </a:schemeClr>
                </a:solidFill>
              </a:rPr>
              <a:t>Knowledge, Skills and Abilities</a:t>
            </a:r>
          </a:p>
        </p:txBody>
      </p:sp>
      <p:sp>
        <p:nvSpPr>
          <p:cNvPr id="18" name="TextBox 17">
            <a:extLst>
              <a:ext uri="{FF2B5EF4-FFF2-40B4-BE49-F238E27FC236}">
                <a16:creationId xmlns:a16="http://schemas.microsoft.com/office/drawing/2014/main" id="{41400E29-77FF-4843-9F12-5AC5194AA45D}"/>
              </a:ext>
            </a:extLst>
          </p:cNvPr>
          <p:cNvSpPr txBox="1"/>
          <p:nvPr/>
        </p:nvSpPr>
        <p:spPr>
          <a:xfrm>
            <a:off x="1237000" y="5777915"/>
            <a:ext cx="2833956" cy="923330"/>
          </a:xfrm>
          <a:prstGeom prst="rect">
            <a:avLst/>
          </a:prstGeom>
          <a:noFill/>
        </p:spPr>
        <p:txBody>
          <a:bodyPr wrap="square" rtlCol="0">
            <a:spAutoFit/>
          </a:bodyPr>
          <a:lstStyle/>
          <a:p>
            <a:r>
              <a:rPr lang="en-US" dirty="0"/>
              <a:t>VSU graduates have always been academically prepared to enter the profession</a:t>
            </a:r>
          </a:p>
        </p:txBody>
      </p:sp>
      <p:pic>
        <p:nvPicPr>
          <p:cNvPr id="21" name="Picture 20">
            <a:extLst>
              <a:ext uri="{FF2B5EF4-FFF2-40B4-BE49-F238E27FC236}">
                <a16:creationId xmlns:a16="http://schemas.microsoft.com/office/drawing/2014/main" id="{FA76B4B2-02B0-48EB-8E2E-B590344A1F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415" y="5793474"/>
            <a:ext cx="954487" cy="939801"/>
          </a:xfrm>
          <a:prstGeom prst="rect">
            <a:avLst/>
          </a:prstGeom>
        </p:spPr>
      </p:pic>
      <p:sp>
        <p:nvSpPr>
          <p:cNvPr id="23" name="TextBox 22">
            <a:extLst>
              <a:ext uri="{FF2B5EF4-FFF2-40B4-BE49-F238E27FC236}">
                <a16:creationId xmlns:a16="http://schemas.microsoft.com/office/drawing/2014/main" id="{9003D165-BD2A-4119-98D0-00155E72D175}"/>
              </a:ext>
            </a:extLst>
          </p:cNvPr>
          <p:cNvSpPr txBox="1"/>
          <p:nvPr/>
        </p:nvSpPr>
        <p:spPr>
          <a:xfrm>
            <a:off x="2186935" y="374969"/>
            <a:ext cx="5734440" cy="923330"/>
          </a:xfrm>
          <a:prstGeom prst="rect">
            <a:avLst/>
          </a:prstGeom>
          <a:noFill/>
        </p:spPr>
        <p:txBody>
          <a:bodyPr wrap="square" rtlCol="0">
            <a:spAutoFit/>
          </a:bodyPr>
          <a:lstStyle/>
          <a:p>
            <a:r>
              <a:rPr lang="en-US" dirty="0"/>
              <a:t>Goal:  To educate and train students through a structured, innovative and engaged learning construct to become a credentialed Exercise Physiologist</a:t>
            </a:r>
          </a:p>
        </p:txBody>
      </p:sp>
      <p:pic>
        <p:nvPicPr>
          <p:cNvPr id="2" name="Picture 2" descr="Image result for nsca strength and conditio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5252" y="3276440"/>
            <a:ext cx="2779895" cy="867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american college of sports medicin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8241" y="2210519"/>
            <a:ext cx="2833956" cy="83432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a:off x="832207" y="2363056"/>
            <a:ext cx="3565132" cy="32384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2186935" y="1409318"/>
            <a:ext cx="5296450" cy="261610"/>
          </a:xfrm>
          <a:prstGeom prst="rect">
            <a:avLst/>
          </a:prstGeom>
        </p:spPr>
        <p:txBody>
          <a:bodyPr wrap="square">
            <a:spAutoFit/>
          </a:bodyPr>
          <a:lstStyle/>
          <a:p>
            <a:r>
              <a:rPr lang="en-US" sz="1100" dirty="0">
                <a:hlinkClick r:id="rId9"/>
              </a:rPr>
              <a:t>https://www.valdosta.edu/programs/bachelor-of-science-in-exercise-physiology-degree/</a:t>
            </a:r>
            <a:endParaRPr lang="en-US" sz="1100" dirty="0"/>
          </a:p>
        </p:txBody>
      </p:sp>
      <p:sp>
        <p:nvSpPr>
          <p:cNvPr id="8" name="Slide Number Placeholder 7"/>
          <p:cNvSpPr>
            <a:spLocks noGrp="1"/>
          </p:cNvSpPr>
          <p:nvPr>
            <p:ph type="sldNum" sz="quarter" idx="12"/>
          </p:nvPr>
        </p:nvSpPr>
        <p:spPr/>
        <p:txBody>
          <a:bodyPr/>
          <a:lstStyle/>
          <a:p>
            <a:fld id="{EEB0CD40-94CA-4ED0-9C01-8A68981E5043}" type="slidenum">
              <a:rPr lang="en-US" smtClean="0"/>
              <a:t>28</a:t>
            </a:fld>
            <a:endParaRPr lang="en-US"/>
          </a:p>
        </p:txBody>
      </p:sp>
      <p:pic>
        <p:nvPicPr>
          <p:cNvPr id="16" name="Picture 15">
            <a:extLst>
              <a:ext uri="{FF2B5EF4-FFF2-40B4-BE49-F238E27FC236}">
                <a16:creationId xmlns:a16="http://schemas.microsoft.com/office/drawing/2014/main" id="{70DE312B-AEEC-4701-9EE8-AD81BBFBA560}"/>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Picture 16">
            <a:extLst>
              <a:ext uri="{FF2B5EF4-FFF2-40B4-BE49-F238E27FC236}">
                <a16:creationId xmlns:a16="http://schemas.microsoft.com/office/drawing/2014/main" id="{20B41F32-6630-4E60-97B0-86D33AEBA291}"/>
              </a:ext>
            </a:extLst>
          </p:cNvPr>
          <p:cNvPicPr>
            <a:picLocks noChangeAspect="1"/>
          </p:cNvPicPr>
          <p:nvPr/>
        </p:nvPicPr>
        <p:blipFill rotWithShape="1">
          <a:blip r:embed="rId10">
            <a:extLst>
              <a:ext uri="{28A0092B-C50C-407E-A947-70E740481C1C}">
                <a14:useLocalDpi xmlns:a14="http://schemas.microsoft.com/office/drawing/2010/main" val="0"/>
              </a:ext>
            </a:extLst>
          </a:blip>
          <a:srcRect t="16953" b="18254"/>
          <a:stretch/>
        </p:blipFill>
        <p:spPr>
          <a:xfrm>
            <a:off x="150415" y="280077"/>
            <a:ext cx="2008380" cy="1301289"/>
          </a:xfrm>
          <a:prstGeom prst="rect">
            <a:avLst/>
          </a:prstGeom>
        </p:spPr>
      </p:pic>
      <p:pic>
        <p:nvPicPr>
          <p:cNvPr id="19" name="Audio 18">
            <a:hlinkClick r:id="" action="ppaction://media"/>
            <a:extLst>
              <a:ext uri="{FF2B5EF4-FFF2-40B4-BE49-F238E27FC236}">
                <a16:creationId xmlns:a16="http://schemas.microsoft.com/office/drawing/2014/main" id="{3C902C16-30CE-423F-97BC-7889F4BAAAC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82454837"/>
      </p:ext>
    </p:extLst>
  </p:cSld>
  <p:clrMapOvr>
    <a:masterClrMapping/>
  </p:clrMapOvr>
  <mc:AlternateContent xmlns:mc="http://schemas.openxmlformats.org/markup-compatibility/2006">
    <mc:Choice xmlns:p14="http://schemas.microsoft.com/office/powerpoint/2010/main" Requires="p14">
      <p:transition spd="slow" p14:dur="2000" advTm="23664"/>
    </mc:Choice>
    <mc:Fallback>
      <p:transition spd="slow" advTm="23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1881" y="2205990"/>
            <a:ext cx="7671611" cy="1785104"/>
          </a:xfrm>
          <a:prstGeom prst="rect">
            <a:avLst/>
          </a:prstGeom>
          <a:ln>
            <a:solidFill>
              <a:schemeClr val="tx1"/>
            </a:solidFill>
          </a:ln>
        </p:spPr>
        <p:txBody>
          <a:bodyPr wrap="square">
            <a:spAutoFit/>
          </a:bodyPr>
          <a:lstStyle/>
          <a:p>
            <a:pPr marL="285750" indent="-285750">
              <a:spcAft>
                <a:spcPts val="600"/>
              </a:spcAft>
              <a:buFont typeface="Arial" panose="020B0604020202020204" pitchFamily="34" charset="0"/>
              <a:buChar char="•"/>
            </a:pPr>
            <a:r>
              <a:rPr lang="en-US" sz="2000" dirty="0">
                <a:solidFill>
                  <a:srgbClr val="363636"/>
                </a:solidFill>
              </a:rPr>
              <a:t>The Exercise Physiology program is accredited by the Commission on Accreditation of Allied Health Education Programs (CAAHEP) through the Committee on Accreditation for the Exercise Sciences (</a:t>
            </a:r>
            <a:r>
              <a:rPr lang="en-US" sz="2000" dirty="0" err="1">
                <a:solidFill>
                  <a:srgbClr val="363636"/>
                </a:solidFill>
              </a:rPr>
              <a:t>CoAES</a:t>
            </a:r>
            <a:r>
              <a:rPr lang="en-US" sz="2000" dirty="0">
                <a:solidFill>
                  <a:srgbClr val="363636"/>
                </a:solidFill>
              </a:rPr>
              <a:t>)</a:t>
            </a:r>
          </a:p>
          <a:p>
            <a:pPr marL="285750" indent="-285750">
              <a:spcAft>
                <a:spcPts val="600"/>
              </a:spcAft>
              <a:buFont typeface="Arial" panose="020B0604020202020204" pitchFamily="34" charset="0"/>
              <a:buChar char="•"/>
            </a:pPr>
            <a:r>
              <a:rPr lang="en-US" sz="2000" dirty="0">
                <a:solidFill>
                  <a:srgbClr val="363636"/>
                </a:solidFill>
              </a:rPr>
              <a:t>Less than 80 accredited programs in the USA – only 9 is the SE region</a:t>
            </a:r>
          </a:p>
          <a:p>
            <a:pPr marL="285750" indent="-285750">
              <a:spcAft>
                <a:spcPts val="600"/>
              </a:spcAft>
              <a:buFont typeface="Arial" panose="020B0604020202020204" pitchFamily="34" charset="0"/>
              <a:buChar char="•"/>
            </a:pPr>
            <a:r>
              <a:rPr lang="en-US" sz="2000" dirty="0">
                <a:solidFill>
                  <a:srgbClr val="363636"/>
                </a:solidFill>
              </a:rPr>
              <a:t>VSU was the first CAAHEP accredited university in the State of GA</a:t>
            </a:r>
            <a:endParaRPr lang="en-US" sz="2000" dirty="0"/>
          </a:p>
        </p:txBody>
      </p:sp>
      <p:sp>
        <p:nvSpPr>
          <p:cNvPr id="3" name="Slide Number Placeholder 2"/>
          <p:cNvSpPr>
            <a:spLocks noGrp="1"/>
          </p:cNvSpPr>
          <p:nvPr>
            <p:ph type="sldNum" sz="quarter" idx="12"/>
          </p:nvPr>
        </p:nvSpPr>
        <p:spPr/>
        <p:txBody>
          <a:bodyPr/>
          <a:lstStyle/>
          <a:p>
            <a:fld id="{EEB0CD40-94CA-4ED0-9C01-8A68981E5043}" type="slidenum">
              <a:rPr lang="en-US" smtClean="0"/>
              <a:t>29</a:t>
            </a:fld>
            <a:endParaRPr lang="en-US"/>
          </a:p>
        </p:txBody>
      </p:sp>
      <p:pic>
        <p:nvPicPr>
          <p:cNvPr id="8" name="Picture 7">
            <a:extLst>
              <a:ext uri="{FF2B5EF4-FFF2-40B4-BE49-F238E27FC236}">
                <a16:creationId xmlns:a16="http://schemas.microsoft.com/office/drawing/2014/main" id="{A2AAB3B1-42EB-48B9-A48C-DEDFD1A53F60}"/>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054" name="Picture 6" descr="Program Accreditation | CAAHEP Accreditation | Portal">
            <a:extLst>
              <a:ext uri="{FF2B5EF4-FFF2-40B4-BE49-F238E27FC236}">
                <a16:creationId xmlns:a16="http://schemas.microsoft.com/office/drawing/2014/main" id="{54E43C99-C076-4C63-872D-C0BDA10D1E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439" y="608648"/>
            <a:ext cx="7256497" cy="159734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0FDFE563-0554-4D5C-9EB5-EF08D7C8D0BE}"/>
              </a:ext>
            </a:extLst>
          </p:cNvPr>
          <p:cNvSpPr/>
          <p:nvPr/>
        </p:nvSpPr>
        <p:spPr>
          <a:xfrm>
            <a:off x="439346" y="4263536"/>
            <a:ext cx="8265308" cy="1200329"/>
          </a:xfrm>
          <a:prstGeom prst="rect">
            <a:avLst/>
          </a:prstGeom>
        </p:spPr>
        <p:txBody>
          <a:bodyPr wrap="square">
            <a:spAutoFit/>
          </a:bodyPr>
          <a:lstStyle/>
          <a:p>
            <a:r>
              <a:rPr lang="en-US" dirty="0">
                <a:latin typeface="Nunito Sans"/>
              </a:rPr>
              <a:t>Employers want professionals who can take the science and apply it to exercising adults in a variety of settings.  CAAHEP accreditation assures students and employers that graduates from Valdosta State University have the knowledge, skills, and abilities to enter the workforce as exercise physiologists.  </a:t>
            </a:r>
            <a:endParaRPr lang="en-US" dirty="0"/>
          </a:p>
        </p:txBody>
      </p:sp>
      <p:pic>
        <p:nvPicPr>
          <p:cNvPr id="9" name="Audio 8">
            <a:hlinkClick r:id="" action="ppaction://media"/>
            <a:extLst>
              <a:ext uri="{FF2B5EF4-FFF2-40B4-BE49-F238E27FC236}">
                <a16:creationId xmlns:a16="http://schemas.microsoft.com/office/drawing/2014/main" id="{E7FDD64D-DAB7-40F6-B32D-2B9713D3AD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89310941"/>
      </p:ext>
    </p:extLst>
  </p:cSld>
  <p:clrMapOvr>
    <a:masterClrMapping/>
  </p:clrMapOvr>
  <mc:AlternateContent xmlns:mc="http://schemas.openxmlformats.org/markup-compatibility/2006">
    <mc:Choice xmlns:p14="http://schemas.microsoft.com/office/powerpoint/2010/main" Requires="p14">
      <p:transition spd="slow" p14:dur="2000" advTm="28063"/>
    </mc:Choice>
    <mc:Fallback>
      <p:transition spd="slow" advTm="28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23EA5D-1E99-4C11-B1DC-6E1069341175}"/>
              </a:ext>
            </a:extLst>
          </p:cNvPr>
          <p:cNvSpPr txBox="1"/>
          <p:nvPr/>
        </p:nvSpPr>
        <p:spPr>
          <a:xfrm>
            <a:off x="356571" y="348425"/>
            <a:ext cx="1058303" cy="400110"/>
          </a:xfrm>
          <a:prstGeom prst="rect">
            <a:avLst/>
          </a:prstGeom>
          <a:noFill/>
        </p:spPr>
        <p:txBody>
          <a:bodyPr wrap="none" rtlCol="0">
            <a:spAutoFit/>
          </a:bodyPr>
          <a:lstStyle/>
          <a:p>
            <a:r>
              <a:rPr lang="en-US" sz="2000" b="1" dirty="0">
                <a:highlight>
                  <a:srgbClr val="FFFFCC"/>
                </a:highlight>
              </a:rPr>
              <a:t>Purpose</a:t>
            </a:r>
          </a:p>
        </p:txBody>
      </p:sp>
      <p:sp>
        <p:nvSpPr>
          <p:cNvPr id="3" name="TextBox 2">
            <a:extLst>
              <a:ext uri="{FF2B5EF4-FFF2-40B4-BE49-F238E27FC236}">
                <a16:creationId xmlns:a16="http://schemas.microsoft.com/office/drawing/2014/main" id="{582AC9AB-D81B-4F1D-8EEB-606D3FF1EA24}"/>
              </a:ext>
            </a:extLst>
          </p:cNvPr>
          <p:cNvSpPr txBox="1"/>
          <p:nvPr/>
        </p:nvSpPr>
        <p:spPr>
          <a:xfrm>
            <a:off x="356572" y="3139920"/>
            <a:ext cx="6657546" cy="1477328"/>
          </a:xfrm>
          <a:prstGeom prst="rect">
            <a:avLst/>
          </a:prstGeom>
          <a:noFill/>
        </p:spPr>
        <p:txBody>
          <a:bodyPr wrap="square" rtlCol="0">
            <a:spAutoFit/>
          </a:bodyPr>
          <a:lstStyle/>
          <a:p>
            <a:pPr marL="285744" indent="-285744">
              <a:buFont typeface="Arial" panose="020B0604020202020204" pitchFamily="34" charset="0"/>
              <a:buChar char="•"/>
            </a:pPr>
            <a:r>
              <a:rPr lang="en-US" dirty="0"/>
              <a:t>Another 2-yr Investment</a:t>
            </a:r>
          </a:p>
          <a:p>
            <a:pPr marL="285744" indent="-285744">
              <a:buFont typeface="Arial" panose="020B0604020202020204" pitchFamily="34" charset="0"/>
              <a:buChar char="•"/>
            </a:pPr>
            <a:r>
              <a:rPr lang="en-US" dirty="0"/>
              <a:t>Expectations as a Student</a:t>
            </a:r>
          </a:p>
          <a:p>
            <a:pPr marL="285744" indent="-285744">
              <a:buFont typeface="Arial" panose="020B0604020202020204" pitchFamily="34" charset="0"/>
              <a:buChar char="•"/>
            </a:pPr>
            <a:r>
              <a:rPr lang="en-US" dirty="0"/>
              <a:t>Important milestones, deadlines, financial costs, decisions</a:t>
            </a:r>
          </a:p>
          <a:p>
            <a:pPr marL="285744" indent="-285744">
              <a:buFont typeface="Arial" panose="020B0604020202020204" pitchFamily="34" charset="0"/>
              <a:buChar char="•"/>
            </a:pPr>
            <a:r>
              <a:rPr lang="en-US" dirty="0"/>
              <a:t>Opportunities to make your experience with EP more meaningful</a:t>
            </a:r>
          </a:p>
          <a:p>
            <a:pPr marL="285744" indent="-285744">
              <a:buFont typeface="Arial" panose="020B0604020202020204" pitchFamily="34" charset="0"/>
              <a:buChar char="•"/>
            </a:pPr>
            <a:r>
              <a:rPr lang="en-US" dirty="0"/>
              <a:t>We want you to succeed and to be successful</a:t>
            </a:r>
          </a:p>
        </p:txBody>
      </p:sp>
      <p:sp>
        <p:nvSpPr>
          <p:cNvPr id="5" name="TextBox 4">
            <a:extLst>
              <a:ext uri="{FF2B5EF4-FFF2-40B4-BE49-F238E27FC236}">
                <a16:creationId xmlns:a16="http://schemas.microsoft.com/office/drawing/2014/main" id="{7B12E254-AB79-41D1-A706-3E40D3E02733}"/>
              </a:ext>
            </a:extLst>
          </p:cNvPr>
          <p:cNvSpPr txBox="1"/>
          <p:nvPr/>
        </p:nvSpPr>
        <p:spPr>
          <a:xfrm>
            <a:off x="356571" y="2739810"/>
            <a:ext cx="1810239" cy="400110"/>
          </a:xfrm>
          <a:prstGeom prst="rect">
            <a:avLst/>
          </a:prstGeom>
          <a:noFill/>
        </p:spPr>
        <p:txBody>
          <a:bodyPr wrap="none" rtlCol="0">
            <a:spAutoFit/>
          </a:bodyPr>
          <a:lstStyle/>
          <a:p>
            <a:r>
              <a:rPr lang="en-US" sz="2000" b="1" dirty="0">
                <a:highlight>
                  <a:srgbClr val="FFFFCC"/>
                </a:highlight>
              </a:rPr>
              <a:t>Why Important</a:t>
            </a:r>
          </a:p>
        </p:txBody>
      </p:sp>
      <p:sp>
        <p:nvSpPr>
          <p:cNvPr id="7" name="TextBox 6">
            <a:extLst>
              <a:ext uri="{FF2B5EF4-FFF2-40B4-BE49-F238E27FC236}">
                <a16:creationId xmlns:a16="http://schemas.microsoft.com/office/drawing/2014/main" id="{0496CC85-654F-45E7-A4B5-35CFA150A823}"/>
              </a:ext>
            </a:extLst>
          </p:cNvPr>
          <p:cNvSpPr txBox="1"/>
          <p:nvPr/>
        </p:nvSpPr>
        <p:spPr>
          <a:xfrm>
            <a:off x="356571" y="703392"/>
            <a:ext cx="7347879" cy="1754326"/>
          </a:xfrm>
          <a:prstGeom prst="rect">
            <a:avLst/>
          </a:prstGeom>
          <a:noFill/>
        </p:spPr>
        <p:txBody>
          <a:bodyPr wrap="square" rtlCol="0">
            <a:spAutoFit/>
          </a:bodyPr>
          <a:lstStyle/>
          <a:p>
            <a:pPr marL="285744" indent="-285744">
              <a:buFont typeface="Arial" panose="020B0604020202020204" pitchFamily="34" charset="0"/>
              <a:buChar char="•"/>
            </a:pPr>
            <a:r>
              <a:rPr lang="en-US" dirty="0"/>
              <a:t>Welcome</a:t>
            </a:r>
          </a:p>
          <a:p>
            <a:pPr marL="285744" indent="-285744">
              <a:buFont typeface="Arial" panose="020B0604020202020204" pitchFamily="34" charset="0"/>
              <a:buChar char="•"/>
            </a:pPr>
            <a:r>
              <a:rPr lang="en-US" dirty="0"/>
              <a:t>Exercise Physiology degree</a:t>
            </a:r>
          </a:p>
          <a:p>
            <a:pPr marL="285744" indent="-285744">
              <a:buFont typeface="Arial" panose="020B0604020202020204" pitchFamily="34" charset="0"/>
              <a:buChar char="•"/>
            </a:pPr>
            <a:r>
              <a:rPr lang="en-US" dirty="0"/>
              <a:t>Opportunities and Experiences Outside of the Formal Classroom Setting</a:t>
            </a:r>
          </a:p>
          <a:p>
            <a:pPr marL="285744" indent="-285744">
              <a:buFont typeface="Arial" panose="020B0604020202020204" pitchFamily="34" charset="0"/>
              <a:buChar char="•"/>
            </a:pPr>
            <a:r>
              <a:rPr lang="en-US" dirty="0"/>
              <a:t>Policy and Procedures</a:t>
            </a:r>
          </a:p>
          <a:p>
            <a:pPr marL="285744" indent="-285744">
              <a:buFont typeface="Arial" panose="020B0604020202020204" pitchFamily="34" charset="0"/>
              <a:buChar char="•"/>
            </a:pPr>
            <a:r>
              <a:rPr lang="en-US" dirty="0"/>
              <a:t>Tips for Success</a:t>
            </a:r>
          </a:p>
          <a:p>
            <a:pPr marL="285744" indent="-285744">
              <a:buFont typeface="Arial" panose="020B0604020202020204" pitchFamily="34" charset="0"/>
              <a:buChar char="•"/>
            </a:pPr>
            <a:r>
              <a:rPr lang="en-US" dirty="0"/>
              <a:t>Faculty &amp; Staff</a:t>
            </a:r>
          </a:p>
        </p:txBody>
      </p:sp>
      <p:sp>
        <p:nvSpPr>
          <p:cNvPr id="4" name="Slide Number Placeholder 3"/>
          <p:cNvSpPr>
            <a:spLocks noGrp="1"/>
          </p:cNvSpPr>
          <p:nvPr>
            <p:ph type="sldNum" sz="quarter" idx="12"/>
          </p:nvPr>
        </p:nvSpPr>
        <p:spPr/>
        <p:txBody>
          <a:bodyPr/>
          <a:lstStyle/>
          <a:p>
            <a:fld id="{EEB0CD40-94CA-4ED0-9C01-8A68981E5043}" type="slidenum">
              <a:rPr lang="en-US" smtClean="0"/>
              <a:t>3</a:t>
            </a:fld>
            <a:endParaRPr lang="en-US" dirty="0"/>
          </a:p>
        </p:txBody>
      </p:sp>
      <p:pic>
        <p:nvPicPr>
          <p:cNvPr id="10" name="Picture 9">
            <a:extLst>
              <a:ext uri="{FF2B5EF4-FFF2-40B4-BE49-F238E27FC236}">
                <a16:creationId xmlns:a16="http://schemas.microsoft.com/office/drawing/2014/main" id="{CE91E3EC-05EB-47F4-947C-E0904C35449E}"/>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64E8056B-33C3-4D16-BCD6-17524A2D57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3576828"/>
      </p:ext>
    </p:extLst>
  </p:cSld>
  <p:clrMapOvr>
    <a:masterClrMapping/>
  </p:clrMapOvr>
  <mc:AlternateContent xmlns:mc="http://schemas.openxmlformats.org/markup-compatibility/2006">
    <mc:Choice xmlns:p14="http://schemas.microsoft.com/office/powerpoint/2010/main" Requires="p14">
      <p:transition spd="slow" p14:dur="2000" advTm="51910"/>
    </mc:Choice>
    <mc:Fallback>
      <p:transition spd="slow" advTm="51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csm certific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4665" y="267069"/>
            <a:ext cx="3012645" cy="1513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04026" y="6439649"/>
            <a:ext cx="5054910" cy="369332"/>
          </a:xfrm>
          <a:prstGeom prst="rect">
            <a:avLst/>
          </a:prstGeom>
          <a:noFill/>
        </p:spPr>
        <p:txBody>
          <a:bodyPr wrap="none" rtlCol="0">
            <a:spAutoFit/>
          </a:bodyPr>
          <a:lstStyle/>
          <a:p>
            <a:r>
              <a:rPr lang="en-US" dirty="0"/>
              <a:t>VSU BSEP earned CAAHEP accreditation in July 2015</a:t>
            </a:r>
          </a:p>
        </p:txBody>
      </p:sp>
      <p:sp>
        <p:nvSpPr>
          <p:cNvPr id="3" name="Slide Number Placeholder 2"/>
          <p:cNvSpPr>
            <a:spLocks noGrp="1"/>
          </p:cNvSpPr>
          <p:nvPr>
            <p:ph type="sldNum" sz="quarter" idx="12"/>
          </p:nvPr>
        </p:nvSpPr>
        <p:spPr/>
        <p:txBody>
          <a:bodyPr/>
          <a:lstStyle/>
          <a:p>
            <a:fld id="{EEB0CD40-94CA-4ED0-9C01-8A68981E5043}" type="slidenum">
              <a:rPr lang="en-US" smtClean="0"/>
              <a:t>30</a:t>
            </a:fld>
            <a:endParaRPr lang="en-US"/>
          </a:p>
        </p:txBody>
      </p:sp>
      <p:graphicFrame>
        <p:nvGraphicFramePr>
          <p:cNvPr id="9" name="Table 8">
            <a:extLst>
              <a:ext uri="{FF2B5EF4-FFF2-40B4-BE49-F238E27FC236}">
                <a16:creationId xmlns:a16="http://schemas.microsoft.com/office/drawing/2014/main" id="{EA13545E-DFA7-4793-A8AB-5C60983F02B6}"/>
              </a:ext>
            </a:extLst>
          </p:cNvPr>
          <p:cNvGraphicFramePr>
            <a:graphicFrameLocks noGrp="1"/>
          </p:cNvGraphicFramePr>
          <p:nvPr>
            <p:extLst>
              <p:ext uri="{D42A27DB-BD31-4B8C-83A1-F6EECF244321}">
                <p14:modId xmlns:p14="http://schemas.microsoft.com/office/powerpoint/2010/main" val="7988497"/>
              </p:ext>
            </p:extLst>
          </p:nvPr>
        </p:nvGraphicFramePr>
        <p:xfrm>
          <a:off x="794990" y="1904727"/>
          <a:ext cx="6771993" cy="2743104"/>
        </p:xfrm>
        <a:graphic>
          <a:graphicData uri="http://schemas.openxmlformats.org/drawingml/2006/table">
            <a:tbl>
              <a:tblPr firstRow="1" bandRow="1">
                <a:tableStyleId>{5C22544A-7EE6-4342-B048-85BDC9FD1C3A}</a:tableStyleId>
              </a:tblPr>
              <a:tblGrid>
                <a:gridCol w="1213163">
                  <a:extLst>
                    <a:ext uri="{9D8B030D-6E8A-4147-A177-3AD203B41FA5}">
                      <a16:colId xmlns:a16="http://schemas.microsoft.com/office/drawing/2014/main" val="4126062382"/>
                    </a:ext>
                  </a:extLst>
                </a:gridCol>
                <a:gridCol w="1303699">
                  <a:extLst>
                    <a:ext uri="{9D8B030D-6E8A-4147-A177-3AD203B41FA5}">
                      <a16:colId xmlns:a16="http://schemas.microsoft.com/office/drawing/2014/main" val="122094504"/>
                    </a:ext>
                  </a:extLst>
                </a:gridCol>
                <a:gridCol w="1052612">
                  <a:extLst>
                    <a:ext uri="{9D8B030D-6E8A-4147-A177-3AD203B41FA5}">
                      <a16:colId xmlns:a16="http://schemas.microsoft.com/office/drawing/2014/main" val="2870853712"/>
                    </a:ext>
                  </a:extLst>
                </a:gridCol>
                <a:gridCol w="1703467">
                  <a:extLst>
                    <a:ext uri="{9D8B030D-6E8A-4147-A177-3AD203B41FA5}">
                      <a16:colId xmlns:a16="http://schemas.microsoft.com/office/drawing/2014/main" val="2405937412"/>
                    </a:ext>
                  </a:extLst>
                </a:gridCol>
                <a:gridCol w="1499052">
                  <a:extLst>
                    <a:ext uri="{9D8B030D-6E8A-4147-A177-3AD203B41FA5}">
                      <a16:colId xmlns:a16="http://schemas.microsoft.com/office/drawing/2014/main" val="3822586698"/>
                    </a:ext>
                  </a:extLst>
                </a:gridCol>
              </a:tblGrid>
              <a:tr h="726831">
                <a:tc>
                  <a:txBody>
                    <a:bodyPr/>
                    <a:lstStyle/>
                    <a:p>
                      <a:pPr algn="ctr"/>
                      <a:endParaRPr lang="en-US" sz="1800" dirty="0">
                        <a:solidFill>
                          <a:schemeClr val="tx1"/>
                        </a:solidFill>
                      </a:endParaRPr>
                    </a:p>
                    <a:p>
                      <a:pPr algn="ctr"/>
                      <a:r>
                        <a:rPr lang="en-US" sz="1800" dirty="0">
                          <a:solidFill>
                            <a:schemeClr val="tx1"/>
                          </a:solidFill>
                        </a:rPr>
                        <a:t>Calendar Year</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aseline="0" dirty="0">
                        <a:solidFill>
                          <a:schemeClr val="tx1"/>
                        </a:solidFill>
                      </a:endParaRPr>
                    </a:p>
                    <a:p>
                      <a:pPr algn="ctr"/>
                      <a:r>
                        <a:rPr lang="en-US" sz="1800" baseline="0" dirty="0">
                          <a:solidFill>
                            <a:schemeClr val="tx1"/>
                          </a:solidFill>
                        </a:rPr>
                        <a:t>VSU</a:t>
                      </a:r>
                    </a:p>
                    <a:p>
                      <a:pPr algn="ctr"/>
                      <a:r>
                        <a:rPr lang="en-US" sz="1800" baseline="0" dirty="0">
                          <a:solidFill>
                            <a:schemeClr val="tx1"/>
                          </a:solidFill>
                        </a:rPr>
                        <a:t>Candidates</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Passed</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VSU</a:t>
                      </a:r>
                    </a:p>
                    <a:p>
                      <a:pPr algn="ctr"/>
                      <a:r>
                        <a:rPr lang="en-US" sz="1800" dirty="0">
                          <a:solidFill>
                            <a:schemeClr val="tx1"/>
                          </a:solidFill>
                        </a:rPr>
                        <a:t>Pass</a:t>
                      </a:r>
                      <a:r>
                        <a:rPr lang="en-US" sz="1800" baseline="0" dirty="0">
                          <a:solidFill>
                            <a:schemeClr val="tx1"/>
                          </a:solidFill>
                        </a:rPr>
                        <a:t> Rate</a:t>
                      </a: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p>
                      <a:pPr algn="ctr"/>
                      <a:r>
                        <a:rPr lang="en-US" sz="1800" dirty="0">
                          <a:solidFill>
                            <a:schemeClr val="tx1"/>
                          </a:solidFill>
                        </a:rPr>
                        <a:t>National Pass Rate</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35606914"/>
                  </a:ext>
                </a:extLst>
              </a:tr>
              <a:tr h="292175">
                <a:tc>
                  <a:txBody>
                    <a:bodyPr/>
                    <a:lstStyle/>
                    <a:p>
                      <a:pPr algn="ctr"/>
                      <a:r>
                        <a:rPr lang="en-US" sz="1800" dirty="0">
                          <a:solidFill>
                            <a:schemeClr val="tx1"/>
                          </a:solidFill>
                        </a:rPr>
                        <a:t>2018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25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910881"/>
                  </a:ext>
                </a:extLst>
              </a:tr>
              <a:tr h="292175">
                <a:tc>
                  <a:txBody>
                    <a:bodyPr/>
                    <a:lstStyle/>
                    <a:p>
                      <a:pPr algn="ctr"/>
                      <a:r>
                        <a:rPr lang="en-US" sz="1800" dirty="0">
                          <a:solidFill>
                            <a:schemeClr val="tx1"/>
                          </a:solidFill>
                        </a:rPr>
                        <a:t>2019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51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47</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92%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8669756"/>
                  </a:ext>
                </a:extLst>
              </a:tr>
              <a:tr h="292175">
                <a:tc>
                  <a:txBody>
                    <a:bodyPr/>
                    <a:lstStyle/>
                    <a:p>
                      <a:pPr algn="ctr"/>
                      <a:r>
                        <a:rPr lang="en-US" sz="1800" b="0" dirty="0">
                          <a:solidFill>
                            <a:schemeClr val="tx1"/>
                          </a:solidFill>
                        </a:rPr>
                        <a:t>2020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2</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100%</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8390861"/>
                  </a:ext>
                </a:extLst>
              </a:tr>
              <a:tr h="292175">
                <a:tc>
                  <a:txBody>
                    <a:bodyPr/>
                    <a:lstStyle/>
                    <a:p>
                      <a:pPr algn="ctr"/>
                      <a:r>
                        <a:rPr lang="en-US" sz="1800" b="0" dirty="0">
                          <a:solidFill>
                            <a:schemeClr val="tx1"/>
                          </a:solidFill>
                        </a:rPr>
                        <a:t>2021</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15</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94%</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dirty="0">
                          <a:solidFill>
                            <a:schemeClr val="tx1"/>
                          </a:solidFill>
                        </a:rPr>
                        <a:t>78%</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6849319"/>
                  </a:ext>
                </a:extLst>
              </a:tr>
              <a:tr h="292175">
                <a:tc>
                  <a:txBody>
                    <a:bodyPr/>
                    <a:lstStyle/>
                    <a:p>
                      <a:pPr algn="ctr"/>
                      <a:r>
                        <a:rPr lang="en-US" sz="1800" b="0" dirty="0">
                          <a:solidFill>
                            <a:schemeClr val="tx1"/>
                          </a:solidFill>
                        </a:rPr>
                        <a:t>Total</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96</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89</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0" dirty="0">
                          <a:solidFill>
                            <a:schemeClr val="tx1"/>
                          </a:solidFill>
                        </a:rPr>
                        <a:t>93%</a:t>
                      </a: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dirty="0">
                        <a:solidFill>
                          <a:schemeClr val="tx1"/>
                        </a:solidFill>
                      </a:endParaRPr>
                    </a:p>
                  </a:txBody>
                  <a:tcPr marT="45712" marB="4571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61745717"/>
                  </a:ext>
                </a:extLst>
              </a:tr>
            </a:tbl>
          </a:graphicData>
        </a:graphic>
      </p:graphicFrame>
      <p:pic>
        <p:nvPicPr>
          <p:cNvPr id="11" name="Picture 10">
            <a:extLst>
              <a:ext uri="{FF2B5EF4-FFF2-40B4-BE49-F238E27FC236}">
                <a16:creationId xmlns:a16="http://schemas.microsoft.com/office/drawing/2014/main" id="{EACB31C7-1398-4FB5-93C4-28D68C7CC11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23A47F9F-B3E8-479C-BC7F-E5F34F277A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19808088"/>
      </p:ext>
    </p:extLst>
  </p:cSld>
  <p:clrMapOvr>
    <a:masterClrMapping/>
  </p:clrMapOvr>
  <mc:AlternateContent xmlns:mc="http://schemas.openxmlformats.org/markup-compatibility/2006">
    <mc:Choice xmlns:p14="http://schemas.microsoft.com/office/powerpoint/2010/main" Requires="p14">
      <p:transition spd="slow" p14:dur="2000" advTm="19173"/>
    </mc:Choice>
    <mc:Fallback>
      <p:transition spd="slow" advTm="19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8700" y="896636"/>
            <a:ext cx="8906689" cy="5309146"/>
          </a:xfrm>
          <a:prstGeom prst="rect">
            <a:avLst/>
          </a:prstGeom>
        </p:spPr>
        <p:txBody>
          <a:bodyPr wrap="square">
            <a:spAutoFit/>
          </a:bodyPr>
          <a:lstStyle/>
          <a:p>
            <a:r>
              <a:rPr lang="en-US" sz="1400" b="1" u="sng" dirty="0">
                <a:solidFill>
                  <a:srgbClr val="000000"/>
                </a:solidFill>
                <a:ea typeface="Calibri" panose="020F0502020204030204" pitchFamily="34" charset="0"/>
              </a:rPr>
              <a:t>Selected</a:t>
            </a:r>
            <a:r>
              <a:rPr lang="en-US" sz="1400" b="1" dirty="0">
                <a:solidFill>
                  <a:srgbClr val="000000"/>
                </a:solidFill>
                <a:ea typeface="Calibri" panose="020F0502020204030204" pitchFamily="34" charset="0"/>
              </a:rPr>
              <a:t> Educational Outcomes</a:t>
            </a:r>
          </a:p>
          <a:p>
            <a:pPr marL="228600" indent="-228600" fontAlgn="base">
              <a:spcAft>
                <a:spcPts val="600"/>
              </a:spcAft>
              <a:buFont typeface="+mj-lt"/>
              <a:buAutoNum type="arabicPeriod"/>
            </a:pPr>
            <a:r>
              <a:rPr lang="en-US" sz="1400" dirty="0">
                <a:solidFill>
                  <a:srgbClr val="000000"/>
                </a:solidFill>
                <a:ea typeface="Calibri" panose="020F0502020204030204" pitchFamily="34" charset="0"/>
              </a:rPr>
              <a:t> </a:t>
            </a:r>
            <a:r>
              <a:rPr lang="en-US" sz="1400" dirty="0"/>
              <a:t>Knowledge in basic functional anatomy, biomechanics, electrocardiography, and physiological responses to exercise.</a:t>
            </a:r>
          </a:p>
          <a:p>
            <a:pPr marL="228600" indent="-228600" fontAlgn="base">
              <a:spcAft>
                <a:spcPts val="600"/>
              </a:spcAft>
              <a:buFont typeface="+mj-lt"/>
              <a:buAutoNum type="arabicPeriod"/>
            </a:pPr>
            <a:r>
              <a:rPr lang="en-US" sz="1400" dirty="0"/>
              <a:t>Knowledge of nutrition and body composition as related to exercise performance and health maintenance.</a:t>
            </a:r>
          </a:p>
          <a:p>
            <a:pPr marL="228600" indent="-228600" fontAlgn="base">
              <a:spcAft>
                <a:spcPts val="600"/>
              </a:spcAft>
              <a:buFont typeface="+mj-lt"/>
              <a:buAutoNum type="arabicPeriod"/>
            </a:pPr>
            <a:r>
              <a:rPr lang="en-US" sz="1400" dirty="0"/>
              <a:t>Knowledge of electrocardiography, submaximal and maximal exercise testing procedures, and techniques related to health and fitness assessments.</a:t>
            </a:r>
          </a:p>
          <a:p>
            <a:pPr marL="228600" indent="-228600" fontAlgn="base">
              <a:spcAft>
                <a:spcPts val="600"/>
              </a:spcAft>
              <a:buFont typeface="+mj-lt"/>
              <a:buAutoNum type="arabicPeriod"/>
            </a:pPr>
            <a:r>
              <a:rPr lang="en-US" sz="1400" dirty="0"/>
              <a:t>Administrative and leadership skills for exercise programs in a variety of clinical and non-clinical settings.</a:t>
            </a:r>
          </a:p>
          <a:p>
            <a:pPr marL="228600" indent="-228600" fontAlgn="base">
              <a:spcAft>
                <a:spcPts val="600"/>
              </a:spcAft>
              <a:buFont typeface="+mj-lt"/>
              <a:buAutoNum type="arabicPeriod"/>
            </a:pPr>
            <a:r>
              <a:rPr lang="en-US" sz="1400" dirty="0"/>
              <a:t>Knowledge of assessment, evaluation, and education of various populations in clinical and non-clinical settings regarding physical activity and healthy lifestyles.</a:t>
            </a:r>
          </a:p>
          <a:p>
            <a:pPr marL="228600" indent="-228600" fontAlgn="base">
              <a:spcAft>
                <a:spcPts val="600"/>
              </a:spcAft>
              <a:buFont typeface="+mj-lt"/>
              <a:buAutoNum type="arabicPeriod"/>
            </a:pPr>
            <a:r>
              <a:rPr lang="en-US" sz="1400" dirty="0"/>
              <a:t>Knowledge of training theory and methods for developing physical abilities as they relate to athletic performance.</a:t>
            </a:r>
          </a:p>
          <a:p>
            <a:endParaRPr lang="en-US" sz="1400" dirty="0">
              <a:solidFill>
                <a:srgbClr val="000000"/>
              </a:solidFill>
              <a:ea typeface="Calibri" panose="020F0502020204030204" pitchFamily="34" charset="0"/>
            </a:endParaRPr>
          </a:p>
          <a:p>
            <a:r>
              <a:rPr lang="en-US" sz="1400" b="1" u="sng" dirty="0">
                <a:ea typeface="Times New Roman" panose="02020603050405020304" pitchFamily="18" charset="0"/>
              </a:rPr>
              <a:t>Examples</a:t>
            </a:r>
            <a:r>
              <a:rPr lang="en-US" sz="1400" b="1" dirty="0">
                <a:ea typeface="Times New Roman" panose="02020603050405020304" pitchFamily="18" charset="0"/>
              </a:rPr>
              <a:t> of Outcome Assessments</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Develop, through written, oral, and practical examinations, a scientifically based and medically safe fitness assessment and exercise prescription</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Interpret successfully, through written, oral, and practical examinations, the results of health and fitness assessments and demonstrate proficiency in exercise and nutrition prescription for an individualized program for exercise performance and health maintenance</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Demonstrate applied competency in electrocardiography interpretation, submaximal and maximal exercise testing, which includes gas analysis, body composition analysis techniques, risk stratification utilizing health and fitness assessments, and various other tests to determine aerobic and anaerobic capacity</a:t>
            </a:r>
          </a:p>
          <a:p>
            <a:pPr marL="342900" marR="0" lvl="0" indent="-342900">
              <a:spcBef>
                <a:spcPts val="0"/>
              </a:spcBef>
              <a:spcAft>
                <a:spcPts val="600"/>
              </a:spcAft>
              <a:buFont typeface="+mj-lt"/>
              <a:buAutoNum type="arabicPeriod"/>
            </a:pPr>
            <a:r>
              <a:rPr lang="en-US" sz="1400" dirty="0">
                <a:ea typeface="Calibri" panose="020F0502020204030204" pitchFamily="34" charset="0"/>
                <a:cs typeface="Times New Roman" panose="02020603050405020304" pitchFamily="18" charset="0"/>
              </a:rPr>
              <a:t>Through written, oral and practical examinations describe the </a:t>
            </a:r>
            <a:r>
              <a:rPr lang="en-US" sz="1400" dirty="0" err="1">
                <a:ea typeface="Calibri" panose="020F0502020204030204" pitchFamily="34" charset="0"/>
                <a:cs typeface="Times New Roman" panose="02020603050405020304" pitchFamily="18" charset="0"/>
              </a:rPr>
              <a:t>prncipals</a:t>
            </a:r>
            <a:r>
              <a:rPr lang="en-US" sz="1400" dirty="0">
                <a:ea typeface="Calibri" panose="020F0502020204030204" pitchFamily="34" charset="0"/>
                <a:cs typeface="Times New Roman" panose="02020603050405020304" pitchFamily="18" charset="0"/>
              </a:rPr>
              <a:t> underlying the development of hypertrophy, strength, power, speed, agility and anaerobic capacity for athletic performance</a:t>
            </a:r>
          </a:p>
        </p:txBody>
      </p:sp>
      <p:sp>
        <p:nvSpPr>
          <p:cNvPr id="4" name="Rectangle 3"/>
          <p:cNvSpPr/>
          <p:nvPr/>
        </p:nvSpPr>
        <p:spPr>
          <a:xfrm>
            <a:off x="138701" y="157972"/>
            <a:ext cx="7366070"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Expected Student Learning Outcomes and Assessments – VSU Catalog</a:t>
            </a:r>
          </a:p>
        </p:txBody>
      </p:sp>
      <p:sp>
        <p:nvSpPr>
          <p:cNvPr id="5" name="Rectangle 4"/>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2" name="Slide Number Placeholder 1"/>
          <p:cNvSpPr>
            <a:spLocks noGrp="1"/>
          </p:cNvSpPr>
          <p:nvPr>
            <p:ph type="sldNum" sz="quarter" idx="12"/>
          </p:nvPr>
        </p:nvSpPr>
        <p:spPr/>
        <p:txBody>
          <a:bodyPr/>
          <a:lstStyle/>
          <a:p>
            <a:fld id="{EEB0CD40-94CA-4ED0-9C01-8A68981E5043}" type="slidenum">
              <a:rPr lang="en-US" smtClean="0"/>
              <a:t>31</a:t>
            </a:fld>
            <a:endParaRPr lang="en-US"/>
          </a:p>
        </p:txBody>
      </p:sp>
      <p:pic>
        <p:nvPicPr>
          <p:cNvPr id="8" name="Picture 7">
            <a:extLst>
              <a:ext uri="{FF2B5EF4-FFF2-40B4-BE49-F238E27FC236}">
                <a16:creationId xmlns:a16="http://schemas.microsoft.com/office/drawing/2014/main" id="{26CAA698-A356-42EF-BC71-E767575A1C7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DB159D7F-FDD9-4585-A96B-67F4B6DFD0C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12325908"/>
      </p:ext>
    </p:extLst>
  </p:cSld>
  <p:clrMapOvr>
    <a:masterClrMapping/>
  </p:clrMapOvr>
  <mc:AlternateContent xmlns:mc="http://schemas.openxmlformats.org/markup-compatibility/2006">
    <mc:Choice xmlns:p14="http://schemas.microsoft.com/office/powerpoint/2010/main" Requires="p14">
      <p:transition spd="slow" p14:dur="2000" advTm="10650"/>
    </mc:Choice>
    <mc:Fallback>
      <p:transition spd="slow" advTm="1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8170" y="695983"/>
            <a:ext cx="8307659" cy="5016758"/>
          </a:xfrm>
          <a:prstGeom prst="rect">
            <a:avLst/>
          </a:prstGeom>
        </p:spPr>
        <p:txBody>
          <a:bodyPr wrap="square">
            <a:spAutoFit/>
          </a:bodyPr>
          <a:lstStyle/>
          <a:p>
            <a:pPr marL="342900" indent="-342900">
              <a:buFont typeface="+mj-lt"/>
              <a:buAutoNum type="arabicPeriod"/>
            </a:pPr>
            <a:r>
              <a:rPr lang="en-US" sz="1600" dirty="0">
                <a:solidFill>
                  <a:srgbClr val="212529"/>
                </a:solidFill>
              </a:rPr>
              <a:t>Prescribe exercise, basic health behavior interventions and promote physical activity for individuals with chronic diseases or conditions; examples include, but are not limited to, individuals with cardiovascular, pulmonary, metabolic, orthopedic, musculoskeletal, neuromuscular, neoplastic, immunologic and hematologic diseases.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Prescribe exercise designed to improve, maintain or attenuate declines in fitness and health in populations ranging from children to older adults.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Provide exercise screening, exercise and fitness testing, exercise prescriptions, exercise and physical activity counseling, exercise supervision, exercise and health education/promotion, and measurement and evaluation of exercise and physical activity-related outcome measures.</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Develop and assess physical abilities as they relate to athletic performance</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Knowledge of movement preparation, resistance training technique, Olympic weight lifting and plyometric exercise, speed/sprint technique, agility technique, energy system development, and recovery techniques in the athletic population</a:t>
            </a:r>
          </a:p>
          <a:p>
            <a:pPr marL="342900" indent="-342900">
              <a:buFont typeface="+mj-lt"/>
              <a:buAutoNum type="arabicPeriod"/>
            </a:pPr>
            <a:endParaRPr lang="en-US" sz="1600" dirty="0">
              <a:solidFill>
                <a:srgbClr val="212529"/>
              </a:solidFill>
            </a:endParaRPr>
          </a:p>
          <a:p>
            <a:pPr marL="342900" indent="-342900">
              <a:buFont typeface="+mj-lt"/>
              <a:buAutoNum type="arabicPeriod"/>
            </a:pPr>
            <a:r>
              <a:rPr lang="en-US" sz="1600" dirty="0">
                <a:solidFill>
                  <a:srgbClr val="212529"/>
                </a:solidFill>
              </a:rPr>
              <a:t>Be guided by published professional guidelines and standards and applicable state and federal laws and regulations.</a:t>
            </a:r>
            <a:endParaRPr lang="en-US" sz="1600" b="0" i="0" dirty="0">
              <a:solidFill>
                <a:srgbClr val="212529"/>
              </a:solidFill>
              <a:effectLst/>
            </a:endParaRPr>
          </a:p>
        </p:txBody>
      </p:sp>
      <p:sp>
        <p:nvSpPr>
          <p:cNvPr id="4" name="TextBox 3"/>
          <p:cNvSpPr txBox="1"/>
          <p:nvPr/>
        </p:nvSpPr>
        <p:spPr>
          <a:xfrm>
            <a:off x="1403713" y="6332362"/>
            <a:ext cx="5103257" cy="369332"/>
          </a:xfrm>
          <a:prstGeom prst="rect">
            <a:avLst/>
          </a:prstGeom>
          <a:noFill/>
        </p:spPr>
        <p:txBody>
          <a:bodyPr wrap="none" rtlCol="0">
            <a:spAutoFit/>
          </a:bodyPr>
          <a:lstStyle/>
          <a:p>
            <a:r>
              <a:rPr lang="en-US" dirty="0"/>
              <a:t>Adopted from ACSM and NSCA Certification Website</a:t>
            </a:r>
          </a:p>
        </p:txBody>
      </p:sp>
      <p:sp>
        <p:nvSpPr>
          <p:cNvPr id="5" name="Rectangle 4"/>
          <p:cNvSpPr/>
          <p:nvPr/>
        </p:nvSpPr>
        <p:spPr>
          <a:xfrm>
            <a:off x="568712" y="134455"/>
            <a:ext cx="6129268"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Broadly – these are Selected Expectations for the BSEP Degree</a:t>
            </a:r>
          </a:p>
        </p:txBody>
      </p:sp>
      <p:sp>
        <p:nvSpPr>
          <p:cNvPr id="6" name="Slide Number Placeholder 5"/>
          <p:cNvSpPr>
            <a:spLocks noGrp="1"/>
          </p:cNvSpPr>
          <p:nvPr>
            <p:ph type="sldNum" sz="quarter" idx="12"/>
          </p:nvPr>
        </p:nvSpPr>
        <p:spPr/>
        <p:txBody>
          <a:bodyPr/>
          <a:lstStyle/>
          <a:p>
            <a:fld id="{EEB0CD40-94CA-4ED0-9C01-8A68981E5043}" type="slidenum">
              <a:rPr lang="en-US" smtClean="0"/>
              <a:t>32</a:t>
            </a:fld>
            <a:endParaRPr lang="en-US"/>
          </a:p>
        </p:txBody>
      </p:sp>
      <p:pic>
        <p:nvPicPr>
          <p:cNvPr id="8" name="Picture 7">
            <a:extLst>
              <a:ext uri="{FF2B5EF4-FFF2-40B4-BE49-F238E27FC236}">
                <a16:creationId xmlns:a16="http://schemas.microsoft.com/office/drawing/2014/main" id="{1BBDD78A-A4C7-4889-83BA-789892BF7DFE}"/>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24411B78-4759-4887-AA81-6D394B0A86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54935152"/>
      </p:ext>
    </p:extLst>
  </p:cSld>
  <p:clrMapOvr>
    <a:masterClrMapping/>
  </p:clrMapOvr>
  <mc:AlternateContent xmlns:mc="http://schemas.openxmlformats.org/markup-compatibility/2006">
    <mc:Choice xmlns:p14="http://schemas.microsoft.com/office/powerpoint/2010/main" Requires="p14">
      <p:transition spd="slow" p14:dur="2000" advTm="8269"/>
    </mc:Choice>
    <mc:Fallback>
      <p:transition spd="slow" advTm="8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174" y="1048201"/>
            <a:ext cx="8470439" cy="646331"/>
          </a:xfrm>
          <a:prstGeom prst="rect">
            <a:avLst/>
          </a:prstGeom>
        </p:spPr>
        <p:txBody>
          <a:bodyPr wrap="square">
            <a:spAutoFit/>
          </a:bodyPr>
          <a:lstStyle/>
          <a:p>
            <a:r>
              <a:rPr lang="en-US" dirty="0">
                <a:hlinkClick r:id="rId4"/>
              </a:rPr>
              <a:t>http://www.acsm.org/docs/default-source/certification-documents/acsm-ep_jta_-full-(2017)-final-(1)85eeee5bc28a45b3a4d78b1881a4e4ab.pdf?sfvrsn=f6a7a41_2</a:t>
            </a:r>
            <a:endParaRPr lang="en-US" dirty="0"/>
          </a:p>
        </p:txBody>
      </p:sp>
      <p:sp>
        <p:nvSpPr>
          <p:cNvPr id="3" name="TextBox 2"/>
          <p:cNvSpPr txBox="1"/>
          <p:nvPr/>
        </p:nvSpPr>
        <p:spPr>
          <a:xfrm>
            <a:off x="289929" y="763441"/>
            <a:ext cx="4645631" cy="369332"/>
          </a:xfrm>
          <a:prstGeom prst="rect">
            <a:avLst/>
          </a:prstGeom>
          <a:noFill/>
        </p:spPr>
        <p:txBody>
          <a:bodyPr wrap="none" rtlCol="0">
            <a:spAutoFit/>
          </a:bodyPr>
          <a:lstStyle/>
          <a:p>
            <a:r>
              <a:rPr lang="en-US" dirty="0"/>
              <a:t>Job Tasks – ACSM Certified Exercise Physiologist</a:t>
            </a:r>
          </a:p>
        </p:txBody>
      </p:sp>
      <p:sp>
        <p:nvSpPr>
          <p:cNvPr id="4" name="Rectangle 3"/>
          <p:cNvSpPr/>
          <p:nvPr/>
        </p:nvSpPr>
        <p:spPr>
          <a:xfrm>
            <a:off x="234174" y="2582145"/>
            <a:ext cx="8563176" cy="923330"/>
          </a:xfrm>
          <a:prstGeom prst="rect">
            <a:avLst/>
          </a:prstGeom>
        </p:spPr>
        <p:txBody>
          <a:bodyPr wrap="square">
            <a:spAutoFit/>
          </a:bodyPr>
          <a:lstStyle/>
          <a:p>
            <a:r>
              <a:rPr lang="en-US" dirty="0">
                <a:hlinkClick r:id="rId5"/>
              </a:rPr>
              <a:t>http://www.acsm.org/docs/default-source/default-document-library/get-stay-certified/exam-content-outlines/acsm-certified-clinical-exercise-physiologist-exam-content-outline.pdf?sfvrsn=71f3471a_2</a:t>
            </a:r>
            <a:endParaRPr lang="en-US" dirty="0"/>
          </a:p>
        </p:txBody>
      </p:sp>
      <p:sp>
        <p:nvSpPr>
          <p:cNvPr id="5" name="TextBox 4"/>
          <p:cNvSpPr txBox="1"/>
          <p:nvPr/>
        </p:nvSpPr>
        <p:spPr>
          <a:xfrm>
            <a:off x="234174" y="2244980"/>
            <a:ext cx="5361852" cy="369332"/>
          </a:xfrm>
          <a:prstGeom prst="rect">
            <a:avLst/>
          </a:prstGeom>
          <a:noFill/>
        </p:spPr>
        <p:txBody>
          <a:bodyPr wrap="none" rtlCol="0">
            <a:spAutoFit/>
          </a:bodyPr>
          <a:lstStyle/>
          <a:p>
            <a:r>
              <a:rPr lang="en-US" dirty="0"/>
              <a:t>Job Tasks – ACSM Certified Clinical Exercise Physiologist</a:t>
            </a:r>
          </a:p>
        </p:txBody>
      </p:sp>
      <p:sp>
        <p:nvSpPr>
          <p:cNvPr id="6" name="Rectangle 5"/>
          <p:cNvSpPr/>
          <p:nvPr/>
        </p:nvSpPr>
        <p:spPr>
          <a:xfrm>
            <a:off x="263717" y="213650"/>
            <a:ext cx="6623971" cy="369332"/>
          </a:xfrm>
          <a:prstGeom prst="rect">
            <a:avLst/>
          </a:prstGeom>
          <a:solidFill>
            <a:srgbClr val="FFFFCC"/>
          </a:solidFill>
        </p:spPr>
        <p:txBody>
          <a:bodyPr wrap="square">
            <a:spAutoFit/>
          </a:bodyPr>
          <a:lstStyle/>
          <a:p>
            <a:r>
              <a:rPr lang="en-US" b="1" dirty="0">
                <a:solidFill>
                  <a:srgbClr val="000000"/>
                </a:solidFill>
                <a:ea typeface="Calibri" panose="020F0502020204030204" pitchFamily="34" charset="0"/>
              </a:rPr>
              <a:t>Specifically – these are the Job Tasks and Competencies – Standards</a:t>
            </a:r>
          </a:p>
        </p:txBody>
      </p:sp>
      <p:sp>
        <p:nvSpPr>
          <p:cNvPr id="8" name="Slide Number Placeholder 7"/>
          <p:cNvSpPr>
            <a:spLocks noGrp="1"/>
          </p:cNvSpPr>
          <p:nvPr>
            <p:ph type="sldNum" sz="quarter" idx="12"/>
          </p:nvPr>
        </p:nvSpPr>
        <p:spPr/>
        <p:txBody>
          <a:bodyPr/>
          <a:lstStyle/>
          <a:p>
            <a:fld id="{EEB0CD40-94CA-4ED0-9C01-8A68981E5043}" type="slidenum">
              <a:rPr lang="en-US" smtClean="0"/>
              <a:t>33</a:t>
            </a:fld>
            <a:endParaRPr lang="en-US"/>
          </a:p>
        </p:txBody>
      </p:sp>
      <p:sp>
        <p:nvSpPr>
          <p:cNvPr id="9" name="Rectangle 8">
            <a:extLst>
              <a:ext uri="{FF2B5EF4-FFF2-40B4-BE49-F238E27FC236}">
                <a16:creationId xmlns:a16="http://schemas.microsoft.com/office/drawing/2014/main" id="{2C053B57-5CF1-40C9-8986-98B346C42B2F}"/>
              </a:ext>
            </a:extLst>
          </p:cNvPr>
          <p:cNvSpPr/>
          <p:nvPr/>
        </p:nvSpPr>
        <p:spPr>
          <a:xfrm>
            <a:off x="234174" y="709337"/>
            <a:ext cx="8619897" cy="1378588"/>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C770032-F61A-43B1-B27D-1D46C5825487}"/>
              </a:ext>
            </a:extLst>
          </p:cNvPr>
          <p:cNvSpPr txBox="1"/>
          <p:nvPr/>
        </p:nvSpPr>
        <p:spPr>
          <a:xfrm>
            <a:off x="289929" y="1707324"/>
            <a:ext cx="5185587" cy="369332"/>
          </a:xfrm>
          <a:prstGeom prst="rect">
            <a:avLst/>
          </a:prstGeom>
          <a:noFill/>
        </p:spPr>
        <p:txBody>
          <a:bodyPr wrap="none" rtlCol="0">
            <a:spAutoFit/>
          </a:bodyPr>
          <a:lstStyle/>
          <a:p>
            <a:r>
              <a:rPr lang="en-US" dirty="0"/>
              <a:t>The BSEP degree addresses all of these competencies</a:t>
            </a:r>
          </a:p>
        </p:txBody>
      </p:sp>
      <p:sp>
        <p:nvSpPr>
          <p:cNvPr id="11" name="Rectangle 10">
            <a:extLst>
              <a:ext uri="{FF2B5EF4-FFF2-40B4-BE49-F238E27FC236}">
                <a16:creationId xmlns:a16="http://schemas.microsoft.com/office/drawing/2014/main" id="{4BBC9B03-1062-4A0E-9158-573EC84978BB}"/>
              </a:ext>
            </a:extLst>
          </p:cNvPr>
          <p:cNvSpPr/>
          <p:nvPr/>
        </p:nvSpPr>
        <p:spPr>
          <a:xfrm>
            <a:off x="234174" y="2197741"/>
            <a:ext cx="8646109" cy="168018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1910138-301F-451D-907D-676067A708BD}"/>
              </a:ext>
            </a:extLst>
          </p:cNvPr>
          <p:cNvSpPr txBox="1"/>
          <p:nvPr/>
        </p:nvSpPr>
        <p:spPr>
          <a:xfrm>
            <a:off x="263717" y="3508594"/>
            <a:ext cx="5535041" cy="369332"/>
          </a:xfrm>
          <a:prstGeom prst="rect">
            <a:avLst/>
          </a:prstGeom>
          <a:noFill/>
        </p:spPr>
        <p:txBody>
          <a:bodyPr wrap="none" rtlCol="0">
            <a:spAutoFit/>
          </a:bodyPr>
          <a:lstStyle/>
          <a:p>
            <a:r>
              <a:rPr lang="en-US" dirty="0"/>
              <a:t>The BSEP degree addresses MOST of these competencies</a:t>
            </a:r>
          </a:p>
        </p:txBody>
      </p:sp>
      <p:pic>
        <p:nvPicPr>
          <p:cNvPr id="16" name="Picture 15">
            <a:extLst>
              <a:ext uri="{FF2B5EF4-FFF2-40B4-BE49-F238E27FC236}">
                <a16:creationId xmlns:a16="http://schemas.microsoft.com/office/drawing/2014/main" id="{559D5222-6622-4E5A-88F6-CEAF73FB79C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7" name="TextBox 6">
            <a:extLst>
              <a:ext uri="{FF2B5EF4-FFF2-40B4-BE49-F238E27FC236}">
                <a16:creationId xmlns:a16="http://schemas.microsoft.com/office/drawing/2014/main" id="{6CE02133-1DF5-4D46-9C12-AB213FB90CA2}"/>
              </a:ext>
            </a:extLst>
          </p:cNvPr>
          <p:cNvSpPr txBox="1"/>
          <p:nvPr/>
        </p:nvSpPr>
        <p:spPr>
          <a:xfrm>
            <a:off x="346650" y="3971085"/>
            <a:ext cx="8507421" cy="2385268"/>
          </a:xfrm>
          <a:prstGeom prst="rect">
            <a:avLst/>
          </a:prstGeom>
          <a:noFill/>
        </p:spPr>
        <p:txBody>
          <a:bodyPr wrap="square" rtlCol="0">
            <a:spAutoFit/>
          </a:bodyPr>
          <a:lstStyle/>
          <a:p>
            <a:pPr>
              <a:spcAft>
                <a:spcPts val="600"/>
              </a:spcAft>
            </a:pPr>
            <a:r>
              <a:rPr lang="en-US" dirty="0"/>
              <a:t>BSEP Curriculum includes MOST of the following areas of instruction – NCSA Certified Strength and Conditioning Specialist</a:t>
            </a:r>
          </a:p>
          <a:p>
            <a:r>
              <a:rPr lang="en-US" dirty="0"/>
              <a:t>Human anatomy and physiology, Exercise physiology, Kinesiology/Biomechanics, Sports Nutrition, Psychology of Sport and Exercise, Scientific Principles of Strength and Conditioning, Resistance Training and Conditioning Practical/Laboratory, Exercise Testing/Exercise Rx with Emphasis on Anaerobic Exercise, Program Design for</a:t>
            </a:r>
          </a:p>
          <a:p>
            <a:r>
              <a:rPr lang="en-US" dirty="0"/>
              <a:t>Strength and Conditioning, Plyometric Training, Speed and Agility Training,</a:t>
            </a:r>
          </a:p>
          <a:p>
            <a:r>
              <a:rPr lang="en-US" dirty="0"/>
              <a:t>Aerobic Training, Program Organization, Administration and Oversight</a:t>
            </a:r>
          </a:p>
        </p:txBody>
      </p:sp>
      <p:sp>
        <p:nvSpPr>
          <p:cNvPr id="15" name="Rectangle 14">
            <a:extLst>
              <a:ext uri="{FF2B5EF4-FFF2-40B4-BE49-F238E27FC236}">
                <a16:creationId xmlns:a16="http://schemas.microsoft.com/office/drawing/2014/main" id="{338AD43B-C781-494B-9979-8270E331B967}"/>
              </a:ext>
            </a:extLst>
          </p:cNvPr>
          <p:cNvSpPr/>
          <p:nvPr/>
        </p:nvSpPr>
        <p:spPr>
          <a:xfrm>
            <a:off x="234173" y="3989283"/>
            <a:ext cx="8675653" cy="277587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AFDC41A5-2C5C-4171-9FED-4E8DDA3EB2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26620065"/>
      </p:ext>
    </p:extLst>
  </p:cSld>
  <p:clrMapOvr>
    <a:masterClrMapping/>
  </p:clrMapOvr>
  <mc:AlternateContent xmlns:mc="http://schemas.openxmlformats.org/markup-compatibility/2006">
    <mc:Choice xmlns:p14="http://schemas.microsoft.com/office/powerpoint/2010/main" Requires="p14">
      <p:transition spd="slow" p14:dur="2000" advTm="24266"/>
    </mc:Choice>
    <mc:Fallback>
      <p:transition spd="slow" advTm="24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1" y="177800"/>
            <a:ext cx="4715843" cy="400110"/>
          </a:xfrm>
          <a:prstGeom prst="rect">
            <a:avLst/>
          </a:prstGeom>
          <a:solidFill>
            <a:srgbClr val="FFFFCC"/>
          </a:solidFill>
        </p:spPr>
        <p:txBody>
          <a:bodyPr wrap="none" rtlCol="0">
            <a:spAutoFit/>
          </a:bodyPr>
          <a:lstStyle/>
          <a:p>
            <a:r>
              <a:rPr lang="en-US" sz="2000" b="1" dirty="0"/>
              <a:t>Professional Course Requirements – 60 </a:t>
            </a:r>
            <a:r>
              <a:rPr lang="en-US" sz="2000" b="1" dirty="0" err="1"/>
              <a:t>hrs</a:t>
            </a:r>
            <a:endParaRPr lang="en-US" sz="2000" b="1" dirty="0"/>
          </a:p>
        </p:txBody>
      </p:sp>
      <p:sp>
        <p:nvSpPr>
          <p:cNvPr id="3" name="TextBox 2">
            <a:extLst>
              <a:ext uri="{FF2B5EF4-FFF2-40B4-BE49-F238E27FC236}">
                <a16:creationId xmlns:a16="http://schemas.microsoft.com/office/drawing/2014/main" id="{18308195-C8C5-4251-83D8-252E64819D1E}"/>
              </a:ext>
            </a:extLst>
          </p:cNvPr>
          <p:cNvSpPr txBox="1"/>
          <p:nvPr/>
        </p:nvSpPr>
        <p:spPr>
          <a:xfrm>
            <a:off x="5977268" y="1341589"/>
            <a:ext cx="2063932" cy="4031873"/>
          </a:xfrm>
          <a:prstGeom prst="rect">
            <a:avLst/>
          </a:prstGeom>
          <a:solidFill>
            <a:srgbClr val="FFFFCC"/>
          </a:solidFill>
          <a:ln>
            <a:solidFill>
              <a:schemeClr val="tx1"/>
            </a:solidFill>
          </a:ln>
        </p:spPr>
        <p:txBody>
          <a:bodyPr wrap="square" rtlCol="0">
            <a:spAutoFit/>
          </a:bodyPr>
          <a:lstStyle/>
          <a:p>
            <a:r>
              <a:rPr lang="en-US" sz="1600" dirty="0"/>
              <a:t>Any deviation - including earning a grade lower than a C in any course - may result in delay of graduation</a:t>
            </a:r>
          </a:p>
          <a:p>
            <a:endParaRPr lang="en-US" sz="1600" dirty="0"/>
          </a:p>
          <a:p>
            <a:r>
              <a:rPr lang="en-US" sz="1600" dirty="0"/>
              <a:t>No mechanism is in place nor will one be made for getting “back on track”</a:t>
            </a:r>
          </a:p>
          <a:p>
            <a:endParaRPr lang="en-US" sz="1600" dirty="0"/>
          </a:p>
          <a:p>
            <a:r>
              <a:rPr lang="en-US" sz="1600" dirty="0"/>
              <a:t>Any deviations ought to be discussed with the Program Director prior to deviating</a:t>
            </a:r>
          </a:p>
        </p:txBody>
      </p:sp>
      <p:sp>
        <p:nvSpPr>
          <p:cNvPr id="2" name="Rectangle 1"/>
          <p:cNvSpPr/>
          <p:nvPr/>
        </p:nvSpPr>
        <p:spPr>
          <a:xfrm>
            <a:off x="164483" y="758715"/>
            <a:ext cx="8332245" cy="5601533"/>
          </a:xfrm>
          <a:prstGeom prst="rect">
            <a:avLst/>
          </a:prstGeom>
        </p:spPr>
        <p:txBody>
          <a:bodyPr wrap="square">
            <a:spAutoFit/>
          </a:bodyPr>
          <a:lstStyle/>
          <a:p>
            <a:pPr>
              <a:lnSpc>
                <a:spcPct val="200000"/>
              </a:lnSpc>
            </a:pPr>
            <a:r>
              <a:rPr lang="en-US" b="1" dirty="0">
                <a:latin typeface="Times New Roman" panose="02020603050405020304" pitchFamily="18" charset="0"/>
                <a:ea typeface="Times New Roman" panose="02020603050405020304" pitchFamily="18" charset="0"/>
              </a:rPr>
              <a:t>Professional Course Requirements (60 Hours)</a:t>
            </a:r>
            <a:endParaRPr lang="en-US" dirty="0">
              <a:latin typeface="Times New Roman" panose="02020603050405020304" pitchFamily="18" charset="0"/>
              <a:ea typeface="Times New Roman" panose="02020603050405020304" pitchFamily="18" charset="0"/>
            </a:endParaRPr>
          </a:p>
          <a:p>
            <a:r>
              <a:rPr lang="en-US" sz="1400" b="1" u="sng" dirty="0">
                <a:latin typeface="Times New Roman" panose="02020603050405020304" pitchFamily="18" charset="0"/>
                <a:ea typeface="Times New Roman" panose="02020603050405020304" pitchFamily="18" charset="0"/>
              </a:rPr>
              <a:t>First Block (Fall and Spring)</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3010     Exercise Testing and Prescription 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3020     Fitness &amp; Performance Testing in Ex </a:t>
            </a:r>
            <a:r>
              <a:rPr lang="en-US" sz="1400" dirty="0" err="1">
                <a:latin typeface="Times New Roman" panose="02020603050405020304" pitchFamily="18" charset="0"/>
                <a:ea typeface="Times New Roman" panose="02020603050405020304" pitchFamily="18" charset="0"/>
              </a:rPr>
              <a:t>Phys</a:t>
            </a:r>
            <a:r>
              <a:rPr lang="en-US" sz="1400" dirty="0">
                <a:latin typeface="Times New Roman" panose="02020603050405020304" pitchFamily="18" charset="0"/>
                <a:ea typeface="Times New Roman" panose="02020603050405020304" pitchFamily="18" charset="0"/>
              </a:rPr>
              <a:t>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3420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3430     Structural Kinesiology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4160     Exercise Psychology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Second Block (Spring and Summer)</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3011     Exercise Testing and Prescription II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3200     Nutrition for Health and Human Performance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3650     Applied Exercise Musculoskeletal Interventions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4070     Exercise Cardiopulmonary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4080     Exercise Electrocardiography			3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Third Block (Summer and Fall)</a:t>
            </a:r>
            <a:endParaRPr lang="en-US" sz="1400" dirty="0">
              <a:latin typeface="Times New Roman" panose="02020603050405020304" pitchFamily="18" charset="0"/>
              <a:ea typeface="Times New Roman" panose="02020603050405020304" pitchFamily="18" charset="0"/>
            </a:endParaRP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3050     Prevention of Exercise-Related Injuries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4050     Strength &amp; Conditioning Athletic Performance	4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4140     Professional Practices in Exercise Physiology	3 hours	</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4210     Clinical Exercise Physiology			3 hours</a:t>
            </a:r>
          </a:p>
          <a:p>
            <a:pPr>
              <a:tabLst>
                <a:tab pos="800080" algn="l"/>
                <a:tab pos="3200320" algn="l"/>
                <a:tab pos="4114697" algn="l"/>
              </a:tabLst>
            </a:pPr>
            <a:r>
              <a:rPr lang="en-US" sz="1400" dirty="0">
                <a:latin typeface="Times New Roman" panose="02020603050405020304" pitchFamily="18" charset="0"/>
                <a:ea typeface="Times New Roman" panose="02020603050405020304" pitchFamily="18" charset="0"/>
              </a:rPr>
              <a:t>HSEP 4510     Exercise Physiology Practicum		4 hours</a:t>
            </a:r>
          </a:p>
          <a:p>
            <a:pPr>
              <a:tabLst>
                <a:tab pos="4114697" algn="l"/>
              </a:tabLst>
            </a:pPr>
            <a:r>
              <a:rPr lang="en-US" sz="1400" dirty="0">
                <a:latin typeface="Times New Roman" panose="02020603050405020304" pitchFamily="18" charset="0"/>
                <a:ea typeface="Times New Roman" panose="02020603050405020304" pitchFamily="18" charset="0"/>
              </a:rPr>
              <a:t> </a:t>
            </a:r>
          </a:p>
          <a:p>
            <a:pPr>
              <a:tabLst>
                <a:tab pos="4114697" algn="l"/>
              </a:tabLst>
            </a:pPr>
            <a:r>
              <a:rPr lang="en-US" sz="1400" b="1" u="sng" dirty="0">
                <a:latin typeface="Times New Roman" panose="02020603050405020304" pitchFamily="18" charset="0"/>
                <a:ea typeface="Times New Roman" panose="02020603050405020304" pitchFamily="18" charset="0"/>
              </a:rPr>
              <a:t>Fourth Block (Fall, Spring and Summer)</a:t>
            </a:r>
            <a:endParaRPr lang="en-US" sz="1400" dirty="0">
              <a:latin typeface="Times New Roman" panose="02020603050405020304" pitchFamily="18" charset="0"/>
              <a:ea typeface="Times New Roman" panose="02020603050405020304" pitchFamily="18" charset="0"/>
            </a:endParaRPr>
          </a:p>
          <a:p>
            <a:pPr>
              <a:tabLst>
                <a:tab pos="800080" algn="l"/>
                <a:tab pos="4114697" algn="l"/>
              </a:tabLst>
            </a:pPr>
            <a:r>
              <a:rPr lang="en-US" sz="1400" dirty="0">
                <a:latin typeface="Times New Roman" panose="02020603050405020304" pitchFamily="18" charset="0"/>
                <a:ea typeface="Times New Roman" panose="02020603050405020304" pitchFamily="18" charset="0"/>
              </a:rPr>
              <a:t>HSEP 4550    Exercise Physiology Internship 		12 hours</a:t>
            </a:r>
          </a:p>
        </p:txBody>
      </p:sp>
      <p:sp>
        <p:nvSpPr>
          <p:cNvPr id="9" name="Rectangle 8"/>
          <p:cNvSpPr/>
          <p:nvPr/>
        </p:nvSpPr>
        <p:spPr>
          <a:xfrm>
            <a:off x="138701" y="527304"/>
            <a:ext cx="8358027" cy="307777"/>
          </a:xfrm>
          <a:prstGeom prst="rect">
            <a:avLst/>
          </a:prstGeom>
        </p:spPr>
        <p:txBody>
          <a:bodyPr wrap="square">
            <a:spAutoFit/>
          </a:bodyPr>
          <a:lstStyle/>
          <a:p>
            <a:r>
              <a:rPr lang="en-US" sz="1400" dirty="0">
                <a:hlinkClick r:id="rId5"/>
              </a:rPr>
              <a:t>http://catalog.valdosta.edu/undergraduate/academic-programs/nursing-health-sciences/bs-exercise-physiology/</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34</a:t>
            </a:fld>
            <a:endParaRPr lang="en-US"/>
          </a:p>
        </p:txBody>
      </p:sp>
      <p:pic>
        <p:nvPicPr>
          <p:cNvPr id="10" name="Picture 9">
            <a:extLst>
              <a:ext uri="{FF2B5EF4-FFF2-40B4-BE49-F238E27FC236}">
                <a16:creationId xmlns:a16="http://schemas.microsoft.com/office/drawing/2014/main" id="{C454BF89-556D-4928-BBC5-6351D412533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E7D3EBE3-C510-418F-9535-74BB17863E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83395920"/>
      </p:ext>
    </p:extLst>
  </p:cSld>
  <p:clrMapOvr>
    <a:masterClrMapping/>
  </p:clrMapOvr>
  <mc:AlternateContent xmlns:mc="http://schemas.openxmlformats.org/markup-compatibility/2006">
    <mc:Choice xmlns:p14="http://schemas.microsoft.com/office/powerpoint/2010/main" Requires="p14">
      <p:transition spd="slow" p14:dur="2000" advTm="12680"/>
    </mc:Choice>
    <mc:Fallback>
      <p:transition spd="slow" advTm="12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2EA34CE-C0D4-40D1-8807-C80410ED29B3}"/>
              </a:ext>
            </a:extLst>
          </p:cNvPr>
          <p:cNvSpPr>
            <a:spLocks noGrp="1"/>
          </p:cNvSpPr>
          <p:nvPr>
            <p:ph type="sldNum" sz="quarter" idx="12"/>
          </p:nvPr>
        </p:nvSpPr>
        <p:spPr/>
        <p:txBody>
          <a:bodyPr/>
          <a:lstStyle/>
          <a:p>
            <a:fld id="{EEB0CD40-94CA-4ED0-9C01-8A68981E5043}" type="slidenum">
              <a:rPr lang="en-US" smtClean="0"/>
              <a:t>35</a:t>
            </a:fld>
            <a:endParaRPr lang="en-US"/>
          </a:p>
        </p:txBody>
      </p:sp>
      <p:pic>
        <p:nvPicPr>
          <p:cNvPr id="8" name="Picture 7">
            <a:extLst>
              <a:ext uri="{FF2B5EF4-FFF2-40B4-BE49-F238E27FC236}">
                <a16:creationId xmlns:a16="http://schemas.microsoft.com/office/drawing/2014/main" id="{B95C035B-8E6F-49FC-B41C-8D2A6372B724}"/>
              </a:ext>
            </a:extLst>
          </p:cNvPr>
          <p:cNvPicPr>
            <a:picLocks noChangeAspect="1"/>
          </p:cNvPicPr>
          <p:nvPr/>
        </p:nvPicPr>
        <p:blipFill rotWithShape="1">
          <a:blip r:embed="rId4">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 name="Rectangle 1">
            <a:extLst>
              <a:ext uri="{FF2B5EF4-FFF2-40B4-BE49-F238E27FC236}">
                <a16:creationId xmlns:a16="http://schemas.microsoft.com/office/drawing/2014/main" id="{77A23DFB-0DBA-4967-8EDE-6769B4090383}"/>
              </a:ext>
            </a:extLst>
          </p:cNvPr>
          <p:cNvSpPr/>
          <p:nvPr/>
        </p:nvSpPr>
        <p:spPr>
          <a:xfrm>
            <a:off x="236307" y="644032"/>
            <a:ext cx="8507643" cy="5355312"/>
          </a:xfrm>
          <a:prstGeom prst="rect">
            <a:avLst/>
          </a:prstGeom>
        </p:spPr>
        <p:txBody>
          <a:bodyPr wrap="square">
            <a:spAutoFit/>
          </a:bodyPr>
          <a:lstStyle/>
          <a:p>
            <a:pPr marL="285750" indent="-285750" fontAlgn="base">
              <a:buFont typeface="Arial" panose="020B0604020202020204" pitchFamily="34" charset="0"/>
              <a:buChar char="•"/>
            </a:pPr>
            <a:r>
              <a:rPr lang="en-US" dirty="0">
                <a:solidFill>
                  <a:srgbClr val="000000"/>
                </a:solidFill>
                <a:latin typeface="Helvetica Neue"/>
              </a:rPr>
              <a:t>Once admitted into the program, classes are taken in blocks, 1 through 4, in sequence.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Students must maintain a "C" or better in all upper-level HSEP courses.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Students who receive three "D," "F," or "</a:t>
            </a:r>
            <a:r>
              <a:rPr lang="en-US" dirty="0" err="1">
                <a:solidFill>
                  <a:srgbClr val="000000"/>
                </a:solidFill>
                <a:latin typeface="Helvetica Neue"/>
              </a:rPr>
              <a:t>WF</a:t>
            </a:r>
            <a:r>
              <a:rPr lang="en-US" dirty="0">
                <a:solidFill>
                  <a:srgbClr val="000000"/>
                </a:solidFill>
                <a:latin typeface="Helvetica Neue"/>
              </a:rPr>
              <a:t>" grades in upper-level HSEP courses will be dismissed from the program.</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any third block courses, students must have earned a "C" or better in all first and second block courses. An exception to the third block policy is having to repeat just one second block course.</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HSEP 4510 Practicum, students must have a returned graduation application from the Registrar and be currently enrolled in all remaining courses required for graduation excluding HSEP 4550 Internship. </a:t>
            </a:r>
          </a:p>
          <a:p>
            <a:pPr marL="285750" indent="-285750" fontAlgn="base">
              <a:buFont typeface="Arial" panose="020B0604020202020204" pitchFamily="34" charset="0"/>
              <a:buChar char="•"/>
            </a:pPr>
            <a:endParaRPr lang="en-US" dirty="0">
              <a:solidFill>
                <a:srgbClr val="000000"/>
              </a:solidFill>
              <a:latin typeface="Helvetica Neue"/>
            </a:endParaRPr>
          </a:p>
          <a:p>
            <a:pPr marL="285750" indent="-285750" fontAlgn="base">
              <a:buFont typeface="Arial" panose="020B0604020202020204" pitchFamily="34" charset="0"/>
              <a:buChar char="•"/>
            </a:pPr>
            <a:r>
              <a:rPr lang="en-US" dirty="0">
                <a:solidFill>
                  <a:srgbClr val="000000"/>
                </a:solidFill>
                <a:latin typeface="Helvetica Neue"/>
              </a:rPr>
              <a:t>To be eligible for the fourth block internship (HSEP 4550), students must have a "C" or better in all third block courses and meet all other prerequisites for the course.</a:t>
            </a:r>
            <a:endParaRPr lang="en-US" b="0" i="0" dirty="0">
              <a:solidFill>
                <a:srgbClr val="000000"/>
              </a:solidFill>
              <a:effectLst/>
              <a:latin typeface="Helvetica Neue"/>
            </a:endParaRPr>
          </a:p>
        </p:txBody>
      </p:sp>
      <p:sp>
        <p:nvSpPr>
          <p:cNvPr id="9" name="TextBox 8">
            <a:extLst>
              <a:ext uri="{FF2B5EF4-FFF2-40B4-BE49-F238E27FC236}">
                <a16:creationId xmlns:a16="http://schemas.microsoft.com/office/drawing/2014/main" id="{D28700AD-6D68-42A9-BEA3-0B4BD578D0F2}"/>
              </a:ext>
            </a:extLst>
          </p:cNvPr>
          <p:cNvSpPr txBox="1"/>
          <p:nvPr/>
        </p:nvSpPr>
        <p:spPr>
          <a:xfrm>
            <a:off x="236307" y="93503"/>
            <a:ext cx="7119990" cy="400110"/>
          </a:xfrm>
          <a:prstGeom prst="rect">
            <a:avLst/>
          </a:prstGeom>
          <a:solidFill>
            <a:srgbClr val="FFFFCC"/>
          </a:solidFill>
        </p:spPr>
        <p:txBody>
          <a:bodyPr wrap="square" rtlCol="0">
            <a:spAutoFit/>
          </a:bodyPr>
          <a:lstStyle/>
          <a:p>
            <a:r>
              <a:rPr lang="en-US" sz="2000" b="1" dirty="0"/>
              <a:t>BSEP – Program Progression and Retention</a:t>
            </a:r>
          </a:p>
        </p:txBody>
      </p:sp>
      <p:pic>
        <p:nvPicPr>
          <p:cNvPr id="6" name="Audio 5">
            <a:hlinkClick r:id="" action="ppaction://media"/>
            <a:extLst>
              <a:ext uri="{FF2B5EF4-FFF2-40B4-BE49-F238E27FC236}">
                <a16:creationId xmlns:a16="http://schemas.microsoft.com/office/drawing/2014/main" id="{08132DC1-AE3E-400C-B01F-9A5B6B6891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5703116"/>
      </p:ext>
    </p:extLst>
  </p:cSld>
  <p:clrMapOvr>
    <a:masterClrMapping/>
  </p:clrMapOvr>
  <mc:AlternateContent xmlns:mc="http://schemas.openxmlformats.org/markup-compatibility/2006">
    <mc:Choice xmlns:p14="http://schemas.microsoft.com/office/powerpoint/2010/main" Requires="p14">
      <p:transition spd="slow" p14:dur="2000" advTm="35686"/>
    </mc:Choice>
    <mc:Fallback>
      <p:transition spd="slow" advTm="35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D57F7F-E0CF-4B07-BBE9-0535308782FA}"/>
              </a:ext>
            </a:extLst>
          </p:cNvPr>
          <p:cNvSpPr txBox="1"/>
          <p:nvPr/>
        </p:nvSpPr>
        <p:spPr>
          <a:xfrm>
            <a:off x="190500" y="71512"/>
            <a:ext cx="2453813" cy="400110"/>
          </a:xfrm>
          <a:prstGeom prst="rect">
            <a:avLst/>
          </a:prstGeom>
          <a:solidFill>
            <a:srgbClr val="FFFFCC"/>
          </a:solidFill>
        </p:spPr>
        <p:txBody>
          <a:bodyPr wrap="none" rtlCol="0">
            <a:spAutoFit/>
          </a:bodyPr>
          <a:lstStyle/>
          <a:p>
            <a:r>
              <a:rPr lang="en-US" sz="2000" b="1" dirty="0"/>
              <a:t>HSEP 4550 Internship</a:t>
            </a:r>
          </a:p>
        </p:txBody>
      </p:sp>
      <p:sp>
        <p:nvSpPr>
          <p:cNvPr id="3" name="Rectangle 2">
            <a:extLst>
              <a:ext uri="{FF2B5EF4-FFF2-40B4-BE49-F238E27FC236}">
                <a16:creationId xmlns:a16="http://schemas.microsoft.com/office/drawing/2014/main" id="{F9AF74D9-C678-4982-ACA2-47B952D15DBC}"/>
              </a:ext>
            </a:extLst>
          </p:cNvPr>
          <p:cNvSpPr/>
          <p:nvPr/>
        </p:nvSpPr>
        <p:spPr>
          <a:xfrm>
            <a:off x="288967" y="2997922"/>
            <a:ext cx="8832920" cy="907941"/>
          </a:xfrm>
          <a:prstGeom prst="rect">
            <a:avLst/>
          </a:prstGeom>
        </p:spPr>
        <p:txBody>
          <a:bodyPr wrap="square">
            <a:spAutoFit/>
          </a:bodyPr>
          <a:lstStyle/>
          <a:p>
            <a:r>
              <a:rPr lang="en-US" sz="1600" b="1" dirty="0">
                <a:ea typeface="Calibri" panose="020F0502020204030204" pitchFamily="34" charset="0"/>
                <a:cs typeface="Times New Roman" panose="02020603050405020304" pitchFamily="18" charset="0"/>
              </a:rPr>
              <a:t>Site Eligibility</a:t>
            </a:r>
            <a:endParaRPr lang="en-US" sz="1600" dirty="0">
              <a:ea typeface="Calibri" panose="020F0502020204030204" pitchFamily="34" charset="0"/>
              <a:cs typeface="Times New Roman" panose="02020603050405020304" pitchFamily="18" charset="0"/>
            </a:endParaRPr>
          </a:p>
          <a:p>
            <a:pPr marL="171446" indent="-171446">
              <a:spcAft>
                <a:spcPts val="600"/>
              </a:spcAft>
              <a:buFontTx/>
              <a:buChar char="-"/>
            </a:pPr>
            <a:r>
              <a:rPr lang="en-US" sz="1600" dirty="0">
                <a:ea typeface="Calibri" panose="020F0502020204030204" pitchFamily="34" charset="0"/>
                <a:cs typeface="Times New Roman" panose="02020603050405020304" pitchFamily="18" charset="0"/>
              </a:rPr>
              <a:t>Internship site must reflect an area directly related to the field of clinical or applied exercise physiology</a:t>
            </a:r>
          </a:p>
          <a:p>
            <a:pPr marL="171446" indent="-171446">
              <a:buFontTx/>
              <a:buChar char="-"/>
            </a:pPr>
            <a:r>
              <a:rPr lang="en-US" sz="1600" dirty="0"/>
              <a:t>A list of the current contract internship sites can be found on the BS EP website</a:t>
            </a:r>
            <a:endParaRPr lang="en-US"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792C24F-36F6-4AA0-9E70-4448C971019E}"/>
              </a:ext>
            </a:extLst>
          </p:cNvPr>
          <p:cNvSpPr/>
          <p:nvPr/>
        </p:nvSpPr>
        <p:spPr>
          <a:xfrm>
            <a:off x="1929923" y="684010"/>
            <a:ext cx="7101062" cy="1985159"/>
          </a:xfrm>
          <a:prstGeom prst="rect">
            <a:avLst/>
          </a:prstGeom>
          <a:ln w="38100">
            <a:solidFill>
              <a:srgbClr val="C00000"/>
            </a:solidFill>
          </a:ln>
        </p:spPr>
        <p:txBody>
          <a:bodyPr wrap="square">
            <a:spAutoFit/>
          </a:bodyPr>
          <a:lstStyle/>
          <a:p>
            <a:pPr marL="285744" indent="-285744">
              <a:spcAft>
                <a:spcPts val="600"/>
              </a:spcAft>
              <a:buFontTx/>
              <a:buChar char="-"/>
            </a:pPr>
            <a:r>
              <a:rPr lang="en-US" dirty="0">
                <a:ea typeface="Calibri" panose="020F0502020204030204" pitchFamily="34" charset="0"/>
                <a:cs typeface="Times New Roman" panose="02020603050405020304" pitchFamily="18" charset="0"/>
              </a:rPr>
              <a:t>Provides student with practical hands-on experience in the field of clinical or applied exercise physiology</a:t>
            </a:r>
          </a:p>
          <a:p>
            <a:pPr marL="285744" indent="-285744">
              <a:spcAft>
                <a:spcPts val="600"/>
              </a:spcAft>
              <a:buFontTx/>
              <a:buChar char="-"/>
            </a:pPr>
            <a:r>
              <a:rPr lang="en-US" dirty="0">
                <a:ea typeface="Calibri" panose="020F0502020204030204" pitchFamily="34" charset="0"/>
                <a:cs typeface="Times New Roman" panose="02020603050405020304" pitchFamily="18" charset="0"/>
              </a:rPr>
              <a:t>40 hours per week for a minimum of 10 weeks = 400 cumulative </a:t>
            </a:r>
            <a:r>
              <a:rPr lang="en-US" dirty="0" err="1">
                <a:ea typeface="Calibri" panose="020F0502020204030204" pitchFamily="34" charset="0"/>
                <a:cs typeface="Times New Roman" panose="02020603050405020304" pitchFamily="18" charset="0"/>
              </a:rPr>
              <a:t>hrs</a:t>
            </a:r>
            <a:endParaRPr lang="en-US" dirty="0">
              <a:ea typeface="Calibri" panose="020F0502020204030204" pitchFamily="34" charset="0"/>
              <a:cs typeface="Times New Roman" panose="02020603050405020304" pitchFamily="18" charset="0"/>
            </a:endParaRPr>
          </a:p>
          <a:p>
            <a:pPr marL="285744" indent="-285744">
              <a:spcAft>
                <a:spcPts val="600"/>
              </a:spcAft>
              <a:buFontTx/>
              <a:buChar char="-"/>
            </a:pPr>
            <a:r>
              <a:rPr lang="en-US" dirty="0">
                <a:ea typeface="Calibri" panose="020F0502020204030204" pitchFamily="34" charset="0"/>
                <a:cs typeface="Times New Roman" panose="02020603050405020304" pitchFamily="18" charset="0"/>
              </a:rPr>
              <a:t>Must take ACSM EP or NSCA S &amp; C certification examination</a:t>
            </a:r>
          </a:p>
          <a:p>
            <a:r>
              <a:rPr lang="en-US" dirty="0">
                <a:ea typeface="Calibri" panose="020F0502020204030204" pitchFamily="34" charset="0"/>
                <a:cs typeface="Times New Roman" panose="02020603050405020304" pitchFamily="18" charset="0"/>
              </a:rPr>
              <a:t>* Must have grade of “C” or better in all course requirements in order to register / take HSPE 4550 Internship</a:t>
            </a:r>
          </a:p>
        </p:txBody>
      </p:sp>
      <p:sp>
        <p:nvSpPr>
          <p:cNvPr id="10" name="TextBox 9">
            <a:extLst>
              <a:ext uri="{FF2B5EF4-FFF2-40B4-BE49-F238E27FC236}">
                <a16:creationId xmlns:a16="http://schemas.microsoft.com/office/drawing/2014/main" id="{0AC5C372-6653-4621-AE44-4D2667F5C04F}"/>
              </a:ext>
            </a:extLst>
          </p:cNvPr>
          <p:cNvSpPr txBox="1"/>
          <p:nvPr/>
        </p:nvSpPr>
        <p:spPr>
          <a:xfrm>
            <a:off x="288966" y="2302016"/>
            <a:ext cx="2079800" cy="584775"/>
          </a:xfrm>
          <a:prstGeom prst="rect">
            <a:avLst/>
          </a:prstGeom>
          <a:noFill/>
        </p:spPr>
        <p:txBody>
          <a:bodyPr wrap="none" rtlCol="0">
            <a:spAutoFit/>
          </a:bodyPr>
          <a:lstStyle/>
          <a:p>
            <a:r>
              <a:rPr lang="en-US" sz="1600" dirty="0"/>
              <a:t>Brian Williams</a:t>
            </a:r>
          </a:p>
          <a:p>
            <a:r>
              <a:rPr lang="en-US" sz="1600" dirty="0"/>
              <a:t>Internship Coordinator</a:t>
            </a:r>
          </a:p>
        </p:txBody>
      </p:sp>
      <p:pic>
        <p:nvPicPr>
          <p:cNvPr id="11" name="Picture 10">
            <a:extLst>
              <a:ext uri="{FF2B5EF4-FFF2-40B4-BE49-F238E27FC236}">
                <a16:creationId xmlns:a16="http://schemas.microsoft.com/office/drawing/2014/main" id="{9E145A33-2ADB-4AF9-B9D5-D49FD257E6A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4167" y="4437251"/>
            <a:ext cx="2179640" cy="2179640"/>
          </a:xfrm>
          <a:prstGeom prst="rect">
            <a:avLst/>
          </a:prstGeom>
        </p:spPr>
      </p:pic>
      <p:pic>
        <p:nvPicPr>
          <p:cNvPr id="13" name="Picture 12">
            <a:extLst>
              <a:ext uri="{FF2B5EF4-FFF2-40B4-BE49-F238E27FC236}">
                <a16:creationId xmlns:a16="http://schemas.microsoft.com/office/drawing/2014/main" id="{2ACF68B0-D700-423E-BB69-83D59F9CF24A}"/>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7689" t="20905" r="-7689" b="21102"/>
          <a:stretch/>
        </p:blipFill>
        <p:spPr>
          <a:xfrm>
            <a:off x="3860729" y="4482760"/>
            <a:ext cx="2755609" cy="2134131"/>
          </a:xfrm>
          <a:prstGeom prst="rect">
            <a:avLst/>
          </a:prstGeom>
        </p:spPr>
      </p:pic>
      <p:sp>
        <p:nvSpPr>
          <p:cNvPr id="5" name="Rectangle 4"/>
          <p:cNvSpPr/>
          <p:nvPr/>
        </p:nvSpPr>
        <p:spPr>
          <a:xfrm>
            <a:off x="288966" y="3880150"/>
            <a:ext cx="8742019" cy="584775"/>
          </a:xfrm>
          <a:prstGeom prst="rect">
            <a:avLst/>
          </a:prstGeom>
        </p:spPr>
        <p:txBody>
          <a:bodyPr wrap="square">
            <a:spAutoFit/>
          </a:bodyPr>
          <a:lstStyle/>
          <a:p>
            <a:r>
              <a:rPr lang="en-US" sz="1600" dirty="0">
                <a:solidFill>
                  <a:srgbClr val="333333"/>
                </a:solidFill>
              </a:rPr>
              <a:t>-  The approval of a site not identified with a current MOU takes time and ought be done at least two semesters before you intern</a:t>
            </a:r>
            <a:endParaRPr lang="en-US" sz="1600" dirty="0"/>
          </a:p>
        </p:txBody>
      </p:sp>
      <p:sp>
        <p:nvSpPr>
          <p:cNvPr id="6" name="Slide Number Placeholder 5"/>
          <p:cNvSpPr>
            <a:spLocks noGrp="1"/>
          </p:cNvSpPr>
          <p:nvPr>
            <p:ph type="sldNum" sz="quarter" idx="12"/>
          </p:nvPr>
        </p:nvSpPr>
        <p:spPr/>
        <p:txBody>
          <a:bodyPr/>
          <a:lstStyle/>
          <a:p>
            <a:fld id="{EEB0CD40-94CA-4ED0-9C01-8A68981E5043}" type="slidenum">
              <a:rPr lang="en-US" smtClean="0"/>
              <a:t>36</a:t>
            </a:fld>
            <a:endParaRPr lang="en-US"/>
          </a:p>
        </p:txBody>
      </p:sp>
      <p:pic>
        <p:nvPicPr>
          <p:cNvPr id="16" name="Picture 4" descr="Brian Williams">
            <a:extLst>
              <a:ext uri="{FF2B5EF4-FFF2-40B4-BE49-F238E27FC236}">
                <a16:creationId xmlns:a16="http://schemas.microsoft.com/office/drawing/2014/main" id="{13569CC6-11CF-467B-BC25-F721757F90D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376606" y="755176"/>
            <a:ext cx="1235585" cy="15229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183FDDE-D1A0-44B2-8E2D-1C7D40440FD0}"/>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7" name="Audio 16">
            <a:hlinkClick r:id="" action="ppaction://media"/>
            <a:extLst>
              <a:ext uri="{FF2B5EF4-FFF2-40B4-BE49-F238E27FC236}">
                <a16:creationId xmlns:a16="http://schemas.microsoft.com/office/drawing/2014/main" id="{0ECD514E-0398-4603-8C53-5ADAFD1AB4B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35950533"/>
      </p:ext>
    </p:extLst>
  </p:cSld>
  <p:clrMapOvr>
    <a:masterClrMapping/>
  </p:clrMapOvr>
  <mc:AlternateContent xmlns:mc="http://schemas.openxmlformats.org/markup-compatibility/2006">
    <mc:Choice xmlns:p14="http://schemas.microsoft.com/office/powerpoint/2010/main" Requires="p14">
      <p:transition spd="slow" p14:dur="2000" advTm="28059"/>
    </mc:Choice>
    <mc:Fallback>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8D3F13-63E1-49BD-BF6D-649E2D3EBF2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3" name="TextBox 2">
            <a:extLst>
              <a:ext uri="{FF2B5EF4-FFF2-40B4-BE49-F238E27FC236}">
                <a16:creationId xmlns:a16="http://schemas.microsoft.com/office/drawing/2014/main" id="{CA52754C-234F-45D1-9F55-B9DE6CCF0952}"/>
              </a:ext>
            </a:extLst>
          </p:cNvPr>
          <p:cNvSpPr txBox="1"/>
          <p:nvPr/>
        </p:nvSpPr>
        <p:spPr>
          <a:xfrm>
            <a:off x="190503" y="71512"/>
            <a:ext cx="5939190" cy="400110"/>
          </a:xfrm>
          <a:prstGeom prst="rect">
            <a:avLst/>
          </a:prstGeom>
          <a:solidFill>
            <a:srgbClr val="FFFFCC"/>
          </a:solidFill>
        </p:spPr>
        <p:txBody>
          <a:bodyPr wrap="none" rtlCol="0">
            <a:spAutoFit/>
          </a:bodyPr>
          <a:lstStyle/>
          <a:p>
            <a:r>
              <a:rPr lang="en-US" sz="2000" b="1" dirty="0"/>
              <a:t>General Exercise Physiology Graduation Requirements</a:t>
            </a:r>
          </a:p>
        </p:txBody>
      </p:sp>
      <p:sp>
        <p:nvSpPr>
          <p:cNvPr id="4" name="Rectangle 3">
            <a:extLst>
              <a:ext uri="{FF2B5EF4-FFF2-40B4-BE49-F238E27FC236}">
                <a16:creationId xmlns:a16="http://schemas.microsoft.com/office/drawing/2014/main" id="{3A26B99A-9597-4CBA-B6CB-8DAD490E00F5}"/>
              </a:ext>
            </a:extLst>
          </p:cNvPr>
          <p:cNvSpPr/>
          <p:nvPr/>
        </p:nvSpPr>
        <p:spPr>
          <a:xfrm>
            <a:off x="190502" y="656165"/>
            <a:ext cx="8758291" cy="1294393"/>
          </a:xfrm>
          <a:prstGeom prst="rect">
            <a:avLst/>
          </a:prstGeom>
        </p:spPr>
        <p:txBody>
          <a:bodyPr wrap="square">
            <a:spAutoFit/>
          </a:bodyPr>
          <a:lstStyle/>
          <a:p>
            <a:pPr>
              <a:lnSpc>
                <a:spcPct val="150000"/>
              </a:lnSpc>
            </a:pPr>
            <a:r>
              <a:rPr lang="en-US" b="1" dirty="0">
                <a:latin typeface="Times New Roman" panose="02020603050405020304" pitchFamily="18" charset="0"/>
                <a:ea typeface="Times New Roman" panose="02020603050405020304" pitchFamily="18" charset="0"/>
              </a:rPr>
              <a:t>General Graduation Requirements </a:t>
            </a:r>
            <a:endParaRPr lang="en-US" dirty="0">
              <a:latin typeface="Times New Roman" panose="02020603050405020304" pitchFamily="18" charset="0"/>
              <a:ea typeface="Times New Roman" panose="02020603050405020304" pitchFamily="18" charset="0"/>
            </a:endParaRPr>
          </a:p>
          <a:p>
            <a:pPr marL="342891" indent="-342891">
              <a:lnSpc>
                <a:spcPct val="150000"/>
              </a:lnSpc>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Completion of all Block 1-4 courses with a “C” or better including HSEP 4550 Internship</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891" indent="-342891">
              <a:lnSpc>
                <a:spcPct val="150000"/>
              </a:lnSpc>
              <a:spcAft>
                <a:spcPts val="1000"/>
              </a:spcAft>
              <a:buFont typeface="+mj-lt"/>
              <a:buAutoNum type="arabicPeriod"/>
            </a:pPr>
            <a:r>
              <a:rPr lang="en-US" dirty="0">
                <a:latin typeface="Times New Roman" panose="02020603050405020304" pitchFamily="18" charset="0"/>
                <a:ea typeface="Calibri" panose="020F0502020204030204" pitchFamily="34" charset="0"/>
                <a:cs typeface="Times New Roman" panose="02020603050405020304" pitchFamily="18" charset="0"/>
              </a:rPr>
              <a:t>Overall cumulative GPA of greater than or equal to 2.00</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2" descr="a7a6a253-9a30-4f40-ac97-0849fe1e6090@nampr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11771" y="2148795"/>
            <a:ext cx="4599449" cy="34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EEB0CD40-94CA-4ED0-9C01-8A68981E5043}" type="slidenum">
              <a:rPr lang="en-US" smtClean="0"/>
              <a:t>37</a:t>
            </a:fld>
            <a:endParaRPr lang="en-US"/>
          </a:p>
        </p:txBody>
      </p:sp>
      <p:sp>
        <p:nvSpPr>
          <p:cNvPr id="7" name="TextBox 6"/>
          <p:cNvSpPr txBox="1"/>
          <p:nvPr/>
        </p:nvSpPr>
        <p:spPr>
          <a:xfrm>
            <a:off x="307121" y="5710022"/>
            <a:ext cx="7179529" cy="646331"/>
          </a:xfrm>
          <a:prstGeom prst="rect">
            <a:avLst/>
          </a:prstGeom>
          <a:noFill/>
        </p:spPr>
        <p:txBody>
          <a:bodyPr wrap="square" rtlCol="0">
            <a:spAutoFit/>
          </a:bodyPr>
          <a:lstStyle/>
          <a:p>
            <a:r>
              <a:rPr lang="en-US" dirty="0"/>
              <a:t>James Ethredge  Daniel Tefft  David Wright  Tara Dambach  Caitlyn Dawkins</a:t>
            </a:r>
          </a:p>
          <a:p>
            <a:r>
              <a:rPr lang="en-US" dirty="0"/>
              <a:t>Valdosta State University - Spring Commencement - May 5, 2018</a:t>
            </a:r>
          </a:p>
        </p:txBody>
      </p:sp>
      <p:pic>
        <p:nvPicPr>
          <p:cNvPr id="10" name="Audio 9">
            <a:hlinkClick r:id="" action="ppaction://media"/>
            <a:extLst>
              <a:ext uri="{FF2B5EF4-FFF2-40B4-BE49-F238E27FC236}">
                <a16:creationId xmlns:a16="http://schemas.microsoft.com/office/drawing/2014/main" id="{F60A2F44-7067-4761-A247-528ED66C1AE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69227344"/>
      </p:ext>
    </p:extLst>
  </p:cSld>
  <p:clrMapOvr>
    <a:masterClrMapping/>
  </p:clrMapOvr>
  <mc:AlternateContent xmlns:mc="http://schemas.openxmlformats.org/markup-compatibility/2006">
    <mc:Choice xmlns:p14="http://schemas.microsoft.com/office/powerpoint/2010/main" Requires="p14">
      <p:transition spd="slow" p14:dur="2000" advTm="21083"/>
    </mc:Choice>
    <mc:Fallback>
      <p:transition spd="slow" advTm="21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4BE124-8EC9-4FF9-B833-872AFE1A7B89}"/>
              </a:ext>
            </a:extLst>
          </p:cNvPr>
          <p:cNvSpPr/>
          <p:nvPr/>
        </p:nvSpPr>
        <p:spPr>
          <a:xfrm>
            <a:off x="77488" y="444882"/>
            <a:ext cx="8894461" cy="5886227"/>
          </a:xfrm>
          <a:prstGeom prst="rect">
            <a:avLst/>
          </a:prstGeom>
        </p:spPr>
        <p:txBody>
          <a:bodyPr wrap="square">
            <a:spAutoFit/>
          </a:bodyPr>
          <a:lstStyle/>
          <a:p>
            <a:pPr marL="171446" indent="-171446">
              <a:buFont typeface="Arial" panose="020B0604020202020204" pitchFamily="34" charset="0"/>
              <a:buChar char="•"/>
            </a:pPr>
            <a:r>
              <a:rPr lang="en-US" sz="1400" dirty="0">
                <a:solidFill>
                  <a:srgbClr val="000000"/>
                </a:solidFill>
                <a:ea typeface="Calibri" panose="020F0502020204030204" pitchFamily="34" charset="0"/>
              </a:rPr>
              <a:t>University tuition, fees, and costs for coursework can be found in the Student Financial Services website</a:t>
            </a:r>
          </a:p>
          <a:p>
            <a:pPr marL="171446" indent="-171446">
              <a:buFont typeface="Arial" panose="020B0604020202020204" pitchFamily="34" charset="0"/>
              <a:buChar char="•"/>
            </a:pPr>
            <a:endParaRPr lang="en-US" sz="1400" dirty="0">
              <a:solidFill>
                <a:srgbClr val="000000"/>
              </a:solidFill>
              <a:ea typeface="Calibri" panose="020F0502020204030204" pitchFamily="34" charset="0"/>
            </a:endParaRPr>
          </a:p>
          <a:p>
            <a:pPr marL="171446" indent="-171446">
              <a:spcAft>
                <a:spcPts val="600"/>
              </a:spcAft>
              <a:buFont typeface="Arial" panose="020B0604020202020204" pitchFamily="34" charset="0"/>
              <a:buChar char="•"/>
            </a:pPr>
            <a:r>
              <a:rPr lang="en-US" sz="1400" dirty="0">
                <a:solidFill>
                  <a:srgbClr val="000000"/>
                </a:solidFill>
                <a:ea typeface="Calibri" panose="020F0502020204030204" pitchFamily="34" charset="0"/>
              </a:rPr>
              <a:t>Additional approximate costs associated with BSEP - subject to change without prior notice</a:t>
            </a:r>
          </a:p>
          <a:p>
            <a:r>
              <a:rPr lang="en-US" sz="1400" dirty="0">
                <a:solidFill>
                  <a:srgbClr val="000000"/>
                </a:solidFill>
                <a:ea typeface="Calibri" panose="020F0502020204030204" pitchFamily="34" charset="0"/>
              </a:rPr>
              <a:t> </a:t>
            </a:r>
            <a:r>
              <a:rPr lang="en-US" sz="1400" b="1" u="sng" dirty="0">
                <a:solidFill>
                  <a:srgbClr val="000000"/>
                </a:solidFill>
                <a:ea typeface="Calibri" panose="020F0502020204030204" pitchFamily="34" charset="0"/>
              </a:rPr>
              <a:t>Program Requirements</a:t>
            </a:r>
            <a:endParaRPr lang="en-US" sz="1400" u="sng" dirty="0">
              <a:solidFill>
                <a:srgbClr val="000000"/>
              </a:solidFill>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Laboratory materials (HSEP 3010, 3020, 3050, 4510) 		~$50 - $150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ACSM or NSCA Certification Exam 					~$250 (ACSM) - $350 (NSCA)</a:t>
            </a:r>
          </a:p>
          <a:p>
            <a:r>
              <a:rPr lang="en-US" sz="1400" b="1" u="sng" dirty="0">
                <a:ea typeface="Calibri" panose="020F0502020204030204" pitchFamily="34" charset="0"/>
              </a:rPr>
              <a:t>HSEP 4550 Internship Requirements</a:t>
            </a:r>
          </a:p>
          <a:p>
            <a:pPr marL="171446" indent="-171446">
              <a:spcAft>
                <a:spcPts val="600"/>
              </a:spcAft>
              <a:buFont typeface="Arial" panose="020B0604020202020204" pitchFamily="34" charset="0"/>
              <a:buChar char="•"/>
            </a:pPr>
            <a:r>
              <a:rPr lang="en-US" sz="1400" dirty="0">
                <a:ea typeface="Times New Roman" panose="02020603050405020304" pitchFamily="18" charset="0"/>
              </a:rPr>
              <a:t>Student Professional Liability Insurance				~$85 - $100</a:t>
            </a:r>
          </a:p>
          <a:p>
            <a:pPr marL="171446" indent="-171446">
              <a:spcAft>
                <a:spcPts val="600"/>
              </a:spcAft>
              <a:buFont typeface="Arial" panose="020B0604020202020204" pitchFamily="34" charset="0"/>
              <a:buChar char="•"/>
            </a:pPr>
            <a:r>
              <a:rPr lang="en-US" sz="1400" dirty="0">
                <a:ea typeface="Times New Roman" panose="02020603050405020304" pitchFamily="18" charset="0"/>
              </a:rPr>
              <a:t>Criminal Background Check and 10 Panel Drug Screen  		~$125 - $150						</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ACSM student or affiliate membership	  			~$20 / year</a:t>
            </a:r>
            <a:r>
              <a:rPr lang="en-US" sz="1400" dirty="0">
                <a:ea typeface="Calibri" panose="020F0502020204030204" pitchFamily="34" charset="0"/>
              </a:rPr>
              <a:t> </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American Heart Association BLS for Healthcare Providers 	~$50</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Health Insurance							variable</a:t>
            </a:r>
          </a:p>
          <a:p>
            <a:pPr marL="171446" indent="-171446">
              <a:buSzPts val="1200"/>
              <a:buFont typeface="Arial" panose="020B0604020202020204" pitchFamily="34" charset="0"/>
              <a:buChar char="•"/>
            </a:pPr>
            <a:r>
              <a:rPr lang="en-US" sz="1400" dirty="0">
                <a:ea typeface="Times New Roman" panose="02020603050405020304" pitchFamily="18" charset="0"/>
              </a:rPr>
              <a:t>Physical Examination and Vaccinations				variable</a:t>
            </a:r>
          </a:p>
          <a:p>
            <a:pPr>
              <a:buSzPts val="1200"/>
            </a:pPr>
            <a:endParaRPr lang="en-US" sz="1400" dirty="0">
              <a:ea typeface="Times New Roman" panose="02020603050405020304" pitchFamily="18" charset="0"/>
            </a:endParaRPr>
          </a:p>
          <a:p>
            <a:pPr>
              <a:lnSpc>
                <a:spcPts val="1500"/>
              </a:lnSpc>
            </a:pPr>
            <a:r>
              <a:rPr lang="en-US" sz="1400" b="1" u="sng" dirty="0">
                <a:ea typeface="Calibri" panose="020F0502020204030204" pitchFamily="34" charset="0"/>
              </a:rPr>
              <a:t>Other</a:t>
            </a:r>
            <a:endParaRPr lang="en-US" sz="1400" u="sng"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Laptop computer with web camera for computer based classroom or virtual exams</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Textbook / Technology cost: dependent on course textbook requirements and technology resource costs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Travel to educational experience sites as warranted (most sites are in Lowndes County or within a 50 mile radius)</a:t>
            </a:r>
            <a:endParaRPr lang="en-US" sz="1400" dirty="0">
              <a:ea typeface="Calibri" panose="020F0502020204030204" pitchFamily="34" charset="0"/>
            </a:endParaRP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Miscellaneous clothing cost: dress shirts, dress pants, coat, tie, dresses, dress shoes –</a:t>
            </a:r>
          </a:p>
          <a:p>
            <a:pPr>
              <a:spcAft>
                <a:spcPts val="600"/>
              </a:spcAft>
              <a:buSzPts val="1200"/>
            </a:pPr>
            <a:r>
              <a:rPr lang="en-US" sz="1400" dirty="0">
                <a:ea typeface="Times New Roman" panose="02020603050405020304" pitchFamily="18" charset="0"/>
              </a:rPr>
              <a:t>required for certain aspects of the program (i.e. dress attire for student presentations,</a:t>
            </a:r>
          </a:p>
          <a:p>
            <a:pPr>
              <a:spcAft>
                <a:spcPts val="600"/>
              </a:spcAft>
              <a:buSzPts val="1200"/>
            </a:pPr>
            <a:r>
              <a:rPr lang="en-US" sz="1400" dirty="0">
                <a:ea typeface="Times New Roman" panose="02020603050405020304" pitchFamily="18" charset="0"/>
              </a:rPr>
              <a:t>guest speakers, conferences, interviews, </a:t>
            </a:r>
            <a:r>
              <a:rPr lang="en-US" sz="1400" dirty="0" err="1">
                <a:ea typeface="Times New Roman" panose="02020603050405020304" pitchFamily="18" charset="0"/>
              </a:rPr>
              <a:t>etc</a:t>
            </a:r>
            <a:r>
              <a:rPr lang="en-US" sz="1400" dirty="0">
                <a:ea typeface="Times New Roman" panose="02020603050405020304" pitchFamily="18" charset="0"/>
              </a:rPr>
              <a:t>)</a:t>
            </a:r>
          </a:p>
          <a:p>
            <a:pPr marL="171446" indent="-171446">
              <a:spcAft>
                <a:spcPts val="600"/>
              </a:spcAft>
              <a:buSzPts val="1200"/>
              <a:buFont typeface="Arial" panose="020B0604020202020204" pitchFamily="34" charset="0"/>
              <a:buChar char="•"/>
            </a:pPr>
            <a:r>
              <a:rPr lang="en-US" sz="1400" dirty="0">
                <a:ea typeface="Times New Roman" panose="02020603050405020304" pitchFamily="18" charset="0"/>
              </a:rPr>
              <a:t>Tuition/Housing/Meals/etc.: dependent on individual student options</a:t>
            </a:r>
          </a:p>
        </p:txBody>
      </p:sp>
      <p:sp>
        <p:nvSpPr>
          <p:cNvPr id="3" name="TextBox 2">
            <a:extLst>
              <a:ext uri="{FF2B5EF4-FFF2-40B4-BE49-F238E27FC236}">
                <a16:creationId xmlns:a16="http://schemas.microsoft.com/office/drawing/2014/main" id="{ACB0225A-E429-4C7B-BFCC-27B484D3CC28}"/>
              </a:ext>
            </a:extLst>
          </p:cNvPr>
          <p:cNvSpPr txBox="1"/>
          <p:nvPr/>
        </p:nvSpPr>
        <p:spPr>
          <a:xfrm>
            <a:off x="190500" y="59937"/>
            <a:ext cx="6625083" cy="400110"/>
          </a:xfrm>
          <a:prstGeom prst="rect">
            <a:avLst/>
          </a:prstGeom>
          <a:solidFill>
            <a:srgbClr val="FFFFCC"/>
          </a:solidFill>
        </p:spPr>
        <p:txBody>
          <a:bodyPr wrap="none" rtlCol="0">
            <a:spAutoFit/>
          </a:bodyPr>
          <a:lstStyle/>
          <a:p>
            <a:r>
              <a:rPr lang="en-US" sz="2000" b="1" dirty="0"/>
              <a:t>Tuition, Fees and Costs of the Program – Including Internship</a:t>
            </a:r>
          </a:p>
        </p:txBody>
      </p:sp>
      <p:sp>
        <p:nvSpPr>
          <p:cNvPr id="5" name="Explosion: 8 Points 4">
            <a:extLst>
              <a:ext uri="{FF2B5EF4-FFF2-40B4-BE49-F238E27FC236}">
                <a16:creationId xmlns:a16="http://schemas.microsoft.com/office/drawing/2014/main" id="{76148BC9-C028-4186-89C0-1D0249F07CBA}"/>
              </a:ext>
            </a:extLst>
          </p:cNvPr>
          <p:cNvSpPr/>
          <p:nvPr/>
        </p:nvSpPr>
        <p:spPr>
          <a:xfrm>
            <a:off x="6681075" y="1286943"/>
            <a:ext cx="2019300" cy="1676400"/>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B0740D87-C306-4BAD-BEDA-ECDF6DBE17C7}"/>
              </a:ext>
            </a:extLst>
          </p:cNvPr>
          <p:cNvSpPr txBox="1"/>
          <p:nvPr/>
        </p:nvSpPr>
        <p:spPr>
          <a:xfrm>
            <a:off x="6928773" y="1845903"/>
            <a:ext cx="1452642" cy="523220"/>
          </a:xfrm>
          <a:prstGeom prst="rect">
            <a:avLst/>
          </a:prstGeom>
          <a:noFill/>
        </p:spPr>
        <p:txBody>
          <a:bodyPr wrap="none" rtlCol="0">
            <a:spAutoFit/>
          </a:bodyPr>
          <a:lstStyle/>
          <a:p>
            <a:r>
              <a:rPr lang="en-US" sz="2800" b="1" dirty="0"/>
              <a:t>~ $1,000</a:t>
            </a:r>
          </a:p>
        </p:txBody>
      </p:sp>
      <p:sp>
        <p:nvSpPr>
          <p:cNvPr id="6" name="Explosion: 8 Points 5">
            <a:extLst>
              <a:ext uri="{FF2B5EF4-FFF2-40B4-BE49-F238E27FC236}">
                <a16:creationId xmlns:a16="http://schemas.microsoft.com/office/drawing/2014/main" id="{B8B8FD50-ECB5-4F0F-B0DD-B3BDB73C1AE3}"/>
              </a:ext>
            </a:extLst>
          </p:cNvPr>
          <p:cNvSpPr/>
          <p:nvPr/>
        </p:nvSpPr>
        <p:spPr>
          <a:xfrm>
            <a:off x="6457950" y="3407115"/>
            <a:ext cx="2465550" cy="1820735"/>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A23B595-E1BE-4A71-AC41-D78270449E48}"/>
              </a:ext>
            </a:extLst>
          </p:cNvPr>
          <p:cNvSpPr txBox="1"/>
          <p:nvPr/>
        </p:nvSpPr>
        <p:spPr>
          <a:xfrm>
            <a:off x="6374881" y="3867069"/>
            <a:ext cx="2631688" cy="707886"/>
          </a:xfrm>
          <a:prstGeom prst="rect">
            <a:avLst/>
          </a:prstGeom>
          <a:noFill/>
        </p:spPr>
        <p:txBody>
          <a:bodyPr wrap="square" rtlCol="0">
            <a:spAutoFit/>
          </a:bodyPr>
          <a:lstStyle/>
          <a:p>
            <a:pPr algn="ctr"/>
            <a:r>
              <a:rPr lang="en-US" sz="2000" b="1" dirty="0"/>
              <a:t>Several</a:t>
            </a:r>
          </a:p>
          <a:p>
            <a:pPr algn="ctr"/>
            <a:r>
              <a:rPr lang="en-US" sz="2000" b="1" dirty="0"/>
              <a:t>Hundred $$$$</a:t>
            </a:r>
          </a:p>
        </p:txBody>
      </p:sp>
      <p:sp>
        <p:nvSpPr>
          <p:cNvPr id="8" name="Rectangle 7"/>
          <p:cNvSpPr/>
          <p:nvPr/>
        </p:nvSpPr>
        <p:spPr>
          <a:xfrm>
            <a:off x="236294" y="680731"/>
            <a:ext cx="6407114" cy="307777"/>
          </a:xfrm>
          <a:prstGeom prst="rect">
            <a:avLst/>
          </a:prstGeom>
        </p:spPr>
        <p:txBody>
          <a:bodyPr wrap="square">
            <a:spAutoFit/>
          </a:bodyPr>
          <a:lstStyle/>
          <a:p>
            <a:r>
              <a:rPr lang="en-US" sz="1400" dirty="0">
                <a:hlinkClick r:id="rId5"/>
              </a:rPr>
              <a:t>https://www.valdosta.edu/administration/finance-admin/financial-services/students/</a:t>
            </a:r>
            <a:endParaRPr lang="en-US" sz="1400" dirty="0"/>
          </a:p>
        </p:txBody>
      </p:sp>
      <p:sp>
        <p:nvSpPr>
          <p:cNvPr id="9" name="Slide Number Placeholder 8"/>
          <p:cNvSpPr>
            <a:spLocks noGrp="1"/>
          </p:cNvSpPr>
          <p:nvPr>
            <p:ph type="sldNum" sz="quarter" idx="12"/>
          </p:nvPr>
        </p:nvSpPr>
        <p:spPr/>
        <p:txBody>
          <a:bodyPr/>
          <a:lstStyle/>
          <a:p>
            <a:fld id="{EEB0CD40-94CA-4ED0-9C01-8A68981E5043}" type="slidenum">
              <a:rPr lang="en-US" smtClean="0"/>
              <a:t>38</a:t>
            </a:fld>
            <a:endParaRPr lang="en-US"/>
          </a:p>
        </p:txBody>
      </p:sp>
      <p:pic>
        <p:nvPicPr>
          <p:cNvPr id="12" name="Picture 11">
            <a:extLst>
              <a:ext uri="{FF2B5EF4-FFF2-40B4-BE49-F238E27FC236}">
                <a16:creationId xmlns:a16="http://schemas.microsoft.com/office/drawing/2014/main" id="{2E9F3380-5E55-42AA-B5F5-21E8D5F0DF4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Audio 12">
            <a:hlinkClick r:id="" action="ppaction://media"/>
            <a:extLst>
              <a:ext uri="{FF2B5EF4-FFF2-40B4-BE49-F238E27FC236}">
                <a16:creationId xmlns:a16="http://schemas.microsoft.com/office/drawing/2014/main" id="{C39BC5CB-156A-4AC5-B4E8-D5921A2D5C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8803356"/>
      </p:ext>
    </p:extLst>
  </p:cSld>
  <p:clrMapOvr>
    <a:masterClrMapping/>
  </p:clrMapOvr>
  <mc:AlternateContent xmlns:mc="http://schemas.openxmlformats.org/markup-compatibility/2006">
    <mc:Choice xmlns:p14="http://schemas.microsoft.com/office/powerpoint/2010/main" Requires="p14">
      <p:transition spd="slow" p14:dur="2000" advTm="39602"/>
    </mc:Choice>
    <mc:Fallback>
      <p:transition spd="slow" advTm="39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lap top computer carto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206445" y="4540160"/>
            <a:ext cx="2365555" cy="2129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EB0CD40-94CA-4ED0-9C01-8A68981E5043}" type="slidenum">
              <a:rPr lang="en-US" smtClean="0"/>
              <a:t>39</a:t>
            </a:fld>
            <a:endParaRPr lang="en-US"/>
          </a:p>
        </p:txBody>
      </p:sp>
      <p:sp>
        <p:nvSpPr>
          <p:cNvPr id="3" name="Rectangle 2"/>
          <p:cNvSpPr/>
          <p:nvPr/>
        </p:nvSpPr>
        <p:spPr>
          <a:xfrm>
            <a:off x="258983" y="582824"/>
            <a:ext cx="8256367" cy="4270143"/>
          </a:xfrm>
          <a:prstGeom prst="rect">
            <a:avLst/>
          </a:prstGeom>
        </p:spPr>
        <p:txBody>
          <a:bodyPr wrap="square">
            <a:spAutoFit/>
          </a:bodyPr>
          <a:lstStyle/>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Classroom and virtual exams and quizzes may be computer based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Each student must have their own laptop</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 web camera on the laptop</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free checkout service</a:t>
            </a:r>
          </a:p>
          <a:p>
            <a:pPr marL="342900" lvl="0" indent="-342900">
              <a:lnSpc>
                <a:spcPct val="115000"/>
              </a:lnSpc>
              <a:spcAft>
                <a:spcPts val="600"/>
              </a:spcAft>
              <a:buFont typeface="Arial" panose="020B0604020202020204" pitchFamily="34" charset="0"/>
              <a:buChar char="•"/>
              <a:tabLst>
                <a:tab pos="228600" algn="l"/>
              </a:tabLst>
            </a:pPr>
            <a:r>
              <a:rPr lang="en-US" dirty="0" err="1">
                <a:ea typeface="Times New Roman" panose="02020603050405020304" pitchFamily="18" charset="0"/>
              </a:rPr>
              <a:t>Odum</a:t>
            </a:r>
            <a:r>
              <a:rPr lang="en-US" dirty="0">
                <a:ea typeface="Times New Roman" panose="02020603050405020304" pitchFamily="18" charset="0"/>
              </a:rPr>
              <a:t> library has a computer room with computers for taking virtual exams</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Must have adequate RAM and processor speed</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Tablets, </a:t>
            </a:r>
            <a:r>
              <a:rPr lang="en-US" dirty="0" err="1">
                <a:ea typeface="Times New Roman" panose="02020603050405020304" pitchFamily="18" charset="0"/>
              </a:rPr>
              <a:t>chromebook</a:t>
            </a:r>
            <a:r>
              <a:rPr lang="en-US" dirty="0">
                <a:ea typeface="Times New Roman" panose="02020603050405020304" pitchFamily="18" charset="0"/>
              </a:rPr>
              <a:t>, smart phones, </a:t>
            </a:r>
            <a:r>
              <a:rPr lang="en-US" dirty="0" err="1">
                <a:ea typeface="Times New Roman" panose="02020603050405020304" pitchFamily="18" charset="0"/>
              </a:rPr>
              <a:t>etc</a:t>
            </a:r>
            <a:r>
              <a:rPr lang="en-US" dirty="0">
                <a:ea typeface="Times New Roman" panose="02020603050405020304" pitchFamily="18" charset="0"/>
              </a:rPr>
              <a:t> will not be able to handle VSU computer based exams </a:t>
            </a:r>
          </a:p>
          <a:p>
            <a:pPr marL="342900" lvl="0"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The operating system needed is one of the following:</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Windows 10, 8, 7</a:t>
            </a:r>
          </a:p>
          <a:p>
            <a:pPr marL="800100" lvl="1" indent="-342900">
              <a:lnSpc>
                <a:spcPct val="115000"/>
              </a:lnSpc>
              <a:spcAft>
                <a:spcPts val="600"/>
              </a:spcAft>
              <a:buFont typeface="Arial" panose="020B0604020202020204" pitchFamily="34" charset="0"/>
              <a:buChar char="•"/>
              <a:tabLst>
                <a:tab pos="228600" algn="l"/>
              </a:tabLst>
            </a:pPr>
            <a:r>
              <a:rPr lang="en-US" dirty="0">
                <a:ea typeface="Times New Roman" panose="02020603050405020304" pitchFamily="18" charset="0"/>
              </a:rPr>
              <a:t>MACOS 10.14 to 10.12 OS x 10.11, OSX 10.10</a:t>
            </a:r>
            <a:endParaRPr lang="en-US" dirty="0">
              <a:effectLst/>
            </a:endParaRPr>
          </a:p>
        </p:txBody>
      </p:sp>
      <p:sp>
        <p:nvSpPr>
          <p:cNvPr id="4" name="TextBox 3">
            <a:extLst>
              <a:ext uri="{FF2B5EF4-FFF2-40B4-BE49-F238E27FC236}">
                <a16:creationId xmlns:a16="http://schemas.microsoft.com/office/drawing/2014/main" id="{ACB0225A-E429-4C7B-BFCC-27B484D3CC28}"/>
              </a:ext>
            </a:extLst>
          </p:cNvPr>
          <p:cNvSpPr txBox="1"/>
          <p:nvPr/>
        </p:nvSpPr>
        <p:spPr>
          <a:xfrm>
            <a:off x="190500" y="59937"/>
            <a:ext cx="4898649" cy="400110"/>
          </a:xfrm>
          <a:prstGeom prst="rect">
            <a:avLst/>
          </a:prstGeom>
          <a:solidFill>
            <a:srgbClr val="FFFFCC"/>
          </a:solidFill>
        </p:spPr>
        <p:txBody>
          <a:bodyPr wrap="none" rtlCol="0">
            <a:spAutoFit/>
          </a:bodyPr>
          <a:lstStyle/>
          <a:p>
            <a:r>
              <a:rPr lang="en-US" sz="2000" b="1" dirty="0"/>
              <a:t>Laptop – Classroom Computer Based Exams</a:t>
            </a:r>
          </a:p>
        </p:txBody>
      </p:sp>
      <p:pic>
        <p:nvPicPr>
          <p:cNvPr id="8" name="Picture 7">
            <a:extLst>
              <a:ext uri="{FF2B5EF4-FFF2-40B4-BE49-F238E27FC236}">
                <a16:creationId xmlns:a16="http://schemas.microsoft.com/office/drawing/2014/main" id="{0BD175D6-4E08-4734-944A-538B985A768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64BF81C8-757A-41DB-96CD-F507731702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2365789"/>
      </p:ext>
    </p:extLst>
  </p:cSld>
  <p:clrMapOvr>
    <a:masterClrMapping/>
  </p:clrMapOvr>
  <mc:AlternateContent xmlns:mc="http://schemas.openxmlformats.org/markup-compatibility/2006">
    <mc:Choice xmlns:p14="http://schemas.microsoft.com/office/powerpoint/2010/main" Requires="p14">
      <p:transition spd="slow" p14:dur="2000" advTm="43003"/>
    </mc:Choice>
    <mc:Fallback>
      <p:transition spd="slow" advTm="43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149021" cy="369332"/>
          </a:xfrm>
          <a:prstGeom prst="rect">
            <a:avLst/>
          </a:prstGeom>
          <a:solidFill>
            <a:srgbClr val="FFFFCC"/>
          </a:solidFill>
        </p:spPr>
        <p:txBody>
          <a:bodyPr wrap="none" rtlCol="0">
            <a:spAutoFit/>
          </a:bodyPr>
          <a:lstStyle/>
          <a:p>
            <a:r>
              <a:rPr lang="en-US" b="1" dirty="0"/>
              <a:t>Section I – Our Exercise Physiology Family</a:t>
            </a:r>
          </a:p>
        </p:txBody>
      </p:sp>
      <p:sp>
        <p:nvSpPr>
          <p:cNvPr id="4" name="Slide Number Placeholder 3"/>
          <p:cNvSpPr>
            <a:spLocks noGrp="1"/>
          </p:cNvSpPr>
          <p:nvPr>
            <p:ph type="sldNum" sz="quarter" idx="12"/>
          </p:nvPr>
        </p:nvSpPr>
        <p:spPr/>
        <p:txBody>
          <a:bodyPr/>
          <a:lstStyle/>
          <a:p>
            <a:fld id="{EEB0CD40-94CA-4ED0-9C01-8A68981E5043}" type="slidenum">
              <a:rPr lang="en-US" smtClean="0"/>
              <a:t>4</a:t>
            </a:fld>
            <a:endParaRPr lang="en-US" dirty="0"/>
          </a:p>
        </p:txBody>
      </p:sp>
      <p:pic>
        <p:nvPicPr>
          <p:cNvPr id="7" name="Picture 6">
            <a:extLst>
              <a:ext uri="{FF2B5EF4-FFF2-40B4-BE49-F238E27FC236}">
                <a16:creationId xmlns:a16="http://schemas.microsoft.com/office/drawing/2014/main" id="{3379A0FE-415F-453C-B351-BB3F8FC58A93}"/>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1336797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236307" y="93503"/>
            <a:ext cx="7119990" cy="400110"/>
          </a:xfrm>
          <a:prstGeom prst="rect">
            <a:avLst/>
          </a:prstGeom>
          <a:solidFill>
            <a:srgbClr val="FFFFCC"/>
          </a:solidFill>
        </p:spPr>
        <p:txBody>
          <a:bodyPr wrap="square" rtlCol="0">
            <a:spAutoFit/>
          </a:bodyPr>
          <a:lstStyle/>
          <a:p>
            <a:r>
              <a:rPr lang="en-US" sz="2000" b="1" dirty="0"/>
              <a:t>Academic Advising – “Flag” lifted and Application for Graduation</a:t>
            </a:r>
          </a:p>
        </p:txBody>
      </p:sp>
      <p:sp>
        <p:nvSpPr>
          <p:cNvPr id="4" name="TextBox 3"/>
          <p:cNvSpPr txBox="1"/>
          <p:nvPr/>
        </p:nvSpPr>
        <p:spPr>
          <a:xfrm>
            <a:off x="158248" y="1003865"/>
            <a:ext cx="7993293" cy="2585323"/>
          </a:xfrm>
          <a:prstGeom prst="rect">
            <a:avLst/>
          </a:prstGeom>
          <a:noFill/>
        </p:spPr>
        <p:txBody>
          <a:bodyPr wrap="square" rtlCol="0">
            <a:spAutoFit/>
          </a:bodyPr>
          <a:lstStyle/>
          <a:p>
            <a:pPr marL="285744" indent="-285744">
              <a:buFont typeface="Arial" panose="020B0604020202020204" pitchFamily="34" charset="0"/>
              <a:buChar char="•"/>
            </a:pPr>
            <a:r>
              <a:rPr lang="en-US" dirty="0"/>
              <a:t>Must see your advisor prior to registering for courses – “lift flag”</a:t>
            </a:r>
          </a:p>
          <a:p>
            <a:pPr marL="285744"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By mid-term of 2</a:t>
            </a:r>
            <a:r>
              <a:rPr lang="en-US" baseline="30000" dirty="0"/>
              <a:t>nd</a:t>
            </a:r>
            <a:r>
              <a:rPr lang="en-US" dirty="0"/>
              <a:t> block – see your advisor – “Apply for Graduation”</a:t>
            </a:r>
          </a:p>
          <a:p>
            <a:pPr marL="742932" lvl="1" indent="-285744">
              <a:buFont typeface="Arial" panose="020B0604020202020204" pitchFamily="34" charset="0"/>
              <a:buChar char="•"/>
            </a:pPr>
            <a:r>
              <a:rPr lang="en-US" dirty="0"/>
              <a:t>Application must be returned from the registrar by the start of 3</a:t>
            </a:r>
            <a:r>
              <a:rPr lang="en-US" baseline="30000" dirty="0"/>
              <a:t>rd</a:t>
            </a:r>
            <a:r>
              <a:rPr lang="en-US" dirty="0"/>
              <a:t> block</a:t>
            </a:r>
          </a:p>
          <a:p>
            <a:pPr marL="742932" lvl="1" indent="-285744">
              <a:buFont typeface="Arial" panose="020B0604020202020204" pitchFamily="34" charset="0"/>
              <a:buChar char="•"/>
            </a:pPr>
            <a:r>
              <a:rPr lang="en-US" dirty="0"/>
              <a:t>Any course deficiencies can / must be rectified during 3</a:t>
            </a:r>
            <a:r>
              <a:rPr lang="en-US" baseline="30000" dirty="0"/>
              <a:t>rd</a:t>
            </a:r>
            <a:r>
              <a:rPr lang="en-US" dirty="0"/>
              <a:t> block to ensure 4</a:t>
            </a:r>
            <a:r>
              <a:rPr lang="en-US" baseline="30000" dirty="0"/>
              <a:t>th</a:t>
            </a:r>
            <a:r>
              <a:rPr lang="en-US" dirty="0"/>
              <a:t> block internship and “on-time” graduation</a:t>
            </a:r>
          </a:p>
          <a:p>
            <a:pPr marL="742932" lvl="1" indent="-285744">
              <a:buFont typeface="Arial" panose="020B0604020202020204" pitchFamily="34" charset="0"/>
              <a:buChar char="•"/>
            </a:pPr>
            <a:endParaRPr lang="en-US" dirty="0"/>
          </a:p>
          <a:p>
            <a:pPr marL="285744" indent="-285744">
              <a:buFont typeface="Arial" panose="020B0604020202020204" pitchFamily="34" charset="0"/>
              <a:buChar char="•"/>
            </a:pPr>
            <a:r>
              <a:rPr lang="en-US" dirty="0"/>
              <a:t>See your advisor – any faculty member – to chat about anything including career paths, graduate school, current coursework, your best 5K time …</a:t>
            </a:r>
          </a:p>
        </p:txBody>
      </p:sp>
      <p:sp>
        <p:nvSpPr>
          <p:cNvPr id="2" name="Rectangle 1"/>
          <p:cNvSpPr/>
          <p:nvPr/>
        </p:nvSpPr>
        <p:spPr>
          <a:xfrm>
            <a:off x="158248" y="527273"/>
            <a:ext cx="8202411" cy="338554"/>
          </a:xfrm>
          <a:prstGeom prst="rect">
            <a:avLst/>
          </a:prstGeom>
        </p:spPr>
        <p:txBody>
          <a:bodyPr wrap="square">
            <a:spAutoFit/>
          </a:bodyPr>
          <a:lstStyle/>
          <a:p>
            <a:r>
              <a:rPr lang="en-US" sz="1600" dirty="0">
                <a:hlinkClick r:id="rId5"/>
              </a:rPr>
              <a:t>https://www.valdosta.edu/academics/academic-affairs/advising/application-for-graduation.php</a:t>
            </a:r>
            <a:endParaRPr lang="en-US" sz="1600" dirty="0"/>
          </a:p>
        </p:txBody>
      </p:sp>
      <p:pic>
        <p:nvPicPr>
          <p:cNvPr id="3" name="Picture 2"/>
          <p:cNvPicPr>
            <a:picLocks noChangeAspect="1"/>
          </p:cNvPicPr>
          <p:nvPr/>
        </p:nvPicPr>
        <p:blipFill>
          <a:blip r:embed="rId6"/>
          <a:stretch>
            <a:fillRect/>
          </a:stretch>
        </p:blipFill>
        <p:spPr>
          <a:xfrm rot="21160327">
            <a:off x="1052174" y="3778772"/>
            <a:ext cx="3810393" cy="2710773"/>
          </a:xfrm>
          <a:prstGeom prst="rect">
            <a:avLst/>
          </a:prstGeom>
          <a:ln>
            <a:solidFill>
              <a:schemeClr val="tx1"/>
            </a:solidFill>
          </a:ln>
        </p:spPr>
      </p:pic>
      <p:sp>
        <p:nvSpPr>
          <p:cNvPr id="5" name="Slide Number Placeholder 4"/>
          <p:cNvSpPr>
            <a:spLocks noGrp="1"/>
          </p:cNvSpPr>
          <p:nvPr>
            <p:ph type="sldNum" sz="quarter" idx="12"/>
          </p:nvPr>
        </p:nvSpPr>
        <p:spPr/>
        <p:txBody>
          <a:bodyPr/>
          <a:lstStyle/>
          <a:p>
            <a:fld id="{EEB0CD40-94CA-4ED0-9C01-8A68981E5043}" type="slidenum">
              <a:rPr lang="en-US" smtClean="0"/>
              <a:t>40</a:t>
            </a:fld>
            <a:endParaRPr lang="en-US"/>
          </a:p>
        </p:txBody>
      </p:sp>
      <p:pic>
        <p:nvPicPr>
          <p:cNvPr id="9" name="Picture 8">
            <a:extLst>
              <a:ext uri="{FF2B5EF4-FFF2-40B4-BE49-F238E27FC236}">
                <a16:creationId xmlns:a16="http://schemas.microsoft.com/office/drawing/2014/main" id="{1A2E90E8-784F-445E-A630-6F1B1CEBA25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CD103E46-FC8C-497F-BF07-BB050D2B3D0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51747254"/>
      </p:ext>
    </p:extLst>
  </p:cSld>
  <p:clrMapOvr>
    <a:masterClrMapping/>
  </p:clrMapOvr>
  <mc:AlternateContent xmlns:mc="http://schemas.openxmlformats.org/markup-compatibility/2006">
    <mc:Choice xmlns:p14="http://schemas.microsoft.com/office/powerpoint/2010/main" Requires="p14">
      <p:transition spd="slow" p14:dur="2000" advTm="35466"/>
    </mc:Choice>
    <mc:Fallback>
      <p:transition spd="slow" advTm="35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90499" y="102290"/>
            <a:ext cx="6459717" cy="369332"/>
          </a:xfrm>
          <a:prstGeom prst="rect">
            <a:avLst/>
          </a:prstGeom>
          <a:solidFill>
            <a:srgbClr val="FFFFCC"/>
          </a:solidFill>
        </p:spPr>
        <p:txBody>
          <a:bodyPr wrap="none" rtlCol="0">
            <a:spAutoFit/>
          </a:bodyPr>
          <a:lstStyle/>
          <a:p>
            <a:r>
              <a:rPr lang="en-US" b="1" dirty="0"/>
              <a:t>Section III – Take Home - VSU Exercise Physiology Degree Program</a:t>
            </a:r>
          </a:p>
        </p:txBody>
      </p:sp>
      <p:sp>
        <p:nvSpPr>
          <p:cNvPr id="3" name="Rectangle 2"/>
          <p:cNvSpPr/>
          <p:nvPr/>
        </p:nvSpPr>
        <p:spPr>
          <a:xfrm>
            <a:off x="190499" y="605436"/>
            <a:ext cx="8697023" cy="2446824"/>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CAAHEP accreditation verifies to employers, other schools of higher learning, and the public that the curriculum is meeting rigorous standards.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Must earn C’s or higher in all BSEP Jr/Sr coursework.</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Courses are taken in blocks in sequence</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Talk to you advisor and professors on a frequent basis – to discuss progression through the degree – as well as mentoring for future career paths.</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During 2</a:t>
            </a:r>
            <a:r>
              <a:rPr lang="en-US" sz="1600" baseline="30000" dirty="0">
                <a:solidFill>
                  <a:srgbClr val="363636"/>
                </a:solidFill>
                <a:latin typeface="Times New Roman" panose="02020603050405020304" pitchFamily="18" charset="0"/>
                <a:cs typeface="Times New Roman" panose="02020603050405020304" pitchFamily="18" charset="0"/>
              </a:rPr>
              <a:t>nd</a:t>
            </a:r>
            <a:r>
              <a:rPr lang="en-US" sz="1600" dirty="0">
                <a:solidFill>
                  <a:srgbClr val="363636"/>
                </a:solidFill>
                <a:latin typeface="Times New Roman" panose="02020603050405020304" pitchFamily="18" charset="0"/>
                <a:cs typeface="Times New Roman" panose="02020603050405020304" pitchFamily="18" charset="0"/>
              </a:rPr>
              <a:t> block you’ll need to start preparing for 4</a:t>
            </a:r>
            <a:r>
              <a:rPr lang="en-US" sz="1600" baseline="30000" dirty="0">
                <a:solidFill>
                  <a:srgbClr val="363636"/>
                </a:solidFill>
                <a:latin typeface="Times New Roman" panose="02020603050405020304" pitchFamily="18" charset="0"/>
                <a:cs typeface="Times New Roman" panose="02020603050405020304" pitchFamily="18" charset="0"/>
              </a:rPr>
              <a:t>th</a:t>
            </a:r>
            <a:r>
              <a:rPr lang="en-US" sz="1600" dirty="0">
                <a:solidFill>
                  <a:srgbClr val="363636"/>
                </a:solidFill>
                <a:latin typeface="Times New Roman" panose="02020603050405020304" pitchFamily="18" charset="0"/>
                <a:cs typeface="Times New Roman" panose="02020603050405020304" pitchFamily="18" charset="0"/>
              </a:rPr>
              <a:t> block Internship.</a:t>
            </a:r>
          </a:p>
          <a:p>
            <a:pPr marL="285750" indent="-285750">
              <a:spcAft>
                <a:spcPts val="600"/>
              </a:spcAft>
              <a:buFont typeface="Arial" panose="020B0604020202020204" pitchFamily="34" charset="0"/>
              <a:buChar char="•"/>
            </a:pPr>
            <a:r>
              <a:rPr lang="en-US" sz="1600" dirty="0">
                <a:solidFill>
                  <a:srgbClr val="363636"/>
                </a:solidFill>
                <a:latin typeface="Times New Roman" panose="02020603050405020304" pitchFamily="18" charset="0"/>
                <a:cs typeface="Times New Roman" panose="02020603050405020304" pitchFamily="18" charset="0"/>
              </a:rPr>
              <a:t>Plan on needing additional financial resources beyond tuition and fees – that are specific to BSEP.</a:t>
            </a:r>
          </a:p>
        </p:txBody>
      </p:sp>
      <p:sp>
        <p:nvSpPr>
          <p:cNvPr id="4" name="Slide Number Placeholder 3"/>
          <p:cNvSpPr>
            <a:spLocks noGrp="1"/>
          </p:cNvSpPr>
          <p:nvPr>
            <p:ph type="sldNum" sz="quarter" idx="12"/>
          </p:nvPr>
        </p:nvSpPr>
        <p:spPr/>
        <p:txBody>
          <a:bodyPr/>
          <a:lstStyle/>
          <a:p>
            <a:fld id="{EEB0CD40-94CA-4ED0-9C01-8A68981E5043}" type="slidenum">
              <a:rPr lang="en-US" smtClean="0"/>
              <a:t>41</a:t>
            </a:fld>
            <a:endParaRPr lang="en-US"/>
          </a:p>
        </p:txBody>
      </p:sp>
      <p:pic>
        <p:nvPicPr>
          <p:cNvPr id="8" name="Picture 7">
            <a:extLst>
              <a:ext uri="{FF2B5EF4-FFF2-40B4-BE49-F238E27FC236}">
                <a16:creationId xmlns:a16="http://schemas.microsoft.com/office/drawing/2014/main" id="{573659F1-E5EF-4B4F-8F81-040694D78547}"/>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090744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004109" cy="400110"/>
          </a:xfrm>
          <a:prstGeom prst="rect">
            <a:avLst/>
          </a:prstGeom>
          <a:solidFill>
            <a:srgbClr val="FFFFCC"/>
          </a:solidFill>
        </p:spPr>
        <p:txBody>
          <a:bodyPr wrap="none" rtlCol="0">
            <a:spAutoFit/>
          </a:bodyPr>
          <a:lstStyle/>
          <a:p>
            <a:r>
              <a:rPr lang="en-US" sz="2000" b="1" dirty="0"/>
              <a:t>Section IV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42</a:t>
            </a:fld>
            <a:endParaRPr lang="en-US"/>
          </a:p>
        </p:txBody>
      </p:sp>
      <p:pic>
        <p:nvPicPr>
          <p:cNvPr id="7" name="Picture 6">
            <a:extLst>
              <a:ext uri="{FF2B5EF4-FFF2-40B4-BE49-F238E27FC236}">
                <a16:creationId xmlns:a16="http://schemas.microsoft.com/office/drawing/2014/main" id="{FABD51EC-E9BB-4E1D-B917-4809A8E905AA}"/>
              </a:ext>
            </a:extLst>
          </p:cNvPr>
          <p:cNvPicPr>
            <a:picLocks noChangeAspect="1"/>
          </p:cNvPicPr>
          <p:nvPr/>
        </p:nvPicPr>
        <p:blipFill rotWithShape="1">
          <a:blip r:embed="rId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33457822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EB0CD40-94CA-4ED0-9C01-8A68981E5043}" type="slidenum">
              <a:rPr lang="en-US" smtClean="0"/>
              <a:t>43</a:t>
            </a:fld>
            <a:endParaRPr lang="en-US" dirty="0"/>
          </a:p>
        </p:txBody>
      </p:sp>
      <p:sp>
        <p:nvSpPr>
          <p:cNvPr id="6" name="TextBox 5">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1 of 2</a:t>
            </a:r>
          </a:p>
        </p:txBody>
      </p:sp>
      <p:sp>
        <p:nvSpPr>
          <p:cNvPr id="5" name="Rectangle 4">
            <a:extLst>
              <a:ext uri="{FF2B5EF4-FFF2-40B4-BE49-F238E27FC236}">
                <a16:creationId xmlns:a16="http://schemas.microsoft.com/office/drawing/2014/main" id="{C358A26B-1603-48D3-8FE8-A8F7791049DB}"/>
              </a:ext>
            </a:extLst>
          </p:cNvPr>
          <p:cNvSpPr/>
          <p:nvPr/>
        </p:nvSpPr>
        <p:spPr>
          <a:xfrm>
            <a:off x="217619" y="449696"/>
            <a:ext cx="8469181" cy="6271782"/>
          </a:xfrm>
          <a:prstGeom prst="rect">
            <a:avLst/>
          </a:prstGeom>
        </p:spPr>
        <p:txBody>
          <a:bodyPr wrap="square">
            <a:spAutoFit/>
          </a:bodyPr>
          <a:lstStyle/>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Each student is responsible for knowing the specific attendance, participation and tardiness requirements for each course.  Have your professors’ email and office phone in your cell phone contacts.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When a student is compelled for any reason to be absent for or unable to participate in class, they should immediately contact the instructor.</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Classes start “on-time” as per the course time posted on the university schedule of classes.  Be aware of the specific tardy policy for each course for each instructor.  The instructor will start class “on time” - not wait until students arrive to begin class.  If a student arrives “late” they should enter the classroom as quietly as possible and take the first seat closest to the door as to not interrupt the class.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Times New Roman" panose="02020603050405020304" pitchFamily="18" charset="0"/>
                <a:cs typeface="Times New Roman" panose="02020603050405020304" pitchFamily="18" charset="0"/>
              </a:rPr>
              <a:t>Each student is responsible for knowing specific dress code requirements for specific courses or specific classes within a course – and the penalty for non-compliance.  For example, when there is a lab, students will have to come dressed appropriately – which typically means a short sleeve t-shirt or tank top, athletic shorts (not jeans or pants), athletic shoes (not flip flops, sandals, shoes, boots).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ea typeface="Batang" panose="02030600000101010101" pitchFamily="18" charset="-127"/>
                <a:cs typeface="Times New Roman" panose="02020603050405020304" pitchFamily="18" charset="0"/>
              </a:rPr>
              <a:t>Exams, quizzes, labs, homework, and assignments are taken and due at the assigned due date and time.  Late assignments will not be accepted.  Students who do not show or show late for examinations/quizzes will not allowed to sit for such evaluation.  One is considered absent from an exam/quiz once the first student turns in their exam/quiz (paper) or once the computer time frame to start the exam is closed.  Exams/quizzes and assignments cannot be made up.  Exceptions may apply under very special circumstances (e.g., University sponsored activity) but will be dealt with on a one-on-one basis.  A student must request before class to miss an evaluation.  Otherwise, the absence will more than likely be unexcused.  If an evaluation is to be made up, it must be made up before the start of the next class period.</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Times New Roman" panose="02020603050405020304" pitchFamily="18" charset="0"/>
                <a:cs typeface="Times New Roman" panose="02020603050405020304" pitchFamily="18" charset="0"/>
              </a:rPr>
              <a:t>The undergraduate catalog states that a student, whether/ online or face-to-face, who misses or does not participate in more than 20% of the scheduled course or course activities could be subject to receiving a failing grade in the course.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Each student is responsible for knowing the specific requirements regarding deadlines for evaluations including any disciplinary actions or penalties if deadlines are not met.</a:t>
            </a:r>
            <a:endParaRPr lang="en-US" sz="1400" dirty="0">
              <a:effectLst/>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0AE821EA-FBEF-45DB-A21F-1FB59BD5DF69}"/>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74C66F6C-693C-44D4-9768-E6942684D2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02213667"/>
      </p:ext>
    </p:extLst>
  </p:cSld>
  <p:clrMapOvr>
    <a:masterClrMapping/>
  </p:clrMapOvr>
  <mc:AlternateContent xmlns:mc="http://schemas.openxmlformats.org/markup-compatibility/2006">
    <mc:Choice xmlns:p14="http://schemas.microsoft.com/office/powerpoint/2010/main" Requires="p14">
      <p:transition spd="slow" p14:dur="2000" advTm="19964"/>
    </mc:Choice>
    <mc:Fallback>
      <p:transition spd="slow" advTm="19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28228" y="71467"/>
            <a:ext cx="6491457" cy="369332"/>
          </a:xfrm>
          <a:prstGeom prst="rect">
            <a:avLst/>
          </a:prstGeom>
          <a:solidFill>
            <a:srgbClr val="FFFFCC"/>
          </a:solidFill>
        </p:spPr>
        <p:txBody>
          <a:bodyPr wrap="none" rtlCol="0">
            <a:spAutoFit/>
          </a:bodyPr>
          <a:lstStyle/>
          <a:p>
            <a:r>
              <a:rPr lang="en-US" b="1" dirty="0"/>
              <a:t>Policies, Rules, and Expectations in Academic Courses – part 2 of 2</a:t>
            </a:r>
          </a:p>
        </p:txBody>
      </p:sp>
      <p:sp>
        <p:nvSpPr>
          <p:cNvPr id="4" name="Slide Number Placeholder 3"/>
          <p:cNvSpPr>
            <a:spLocks noGrp="1"/>
          </p:cNvSpPr>
          <p:nvPr>
            <p:ph type="sldNum" sz="quarter" idx="12"/>
          </p:nvPr>
        </p:nvSpPr>
        <p:spPr/>
        <p:txBody>
          <a:bodyPr/>
          <a:lstStyle/>
          <a:p>
            <a:fld id="{EEB0CD40-94CA-4ED0-9C01-8A68981E5043}" type="slidenum">
              <a:rPr lang="en-US" smtClean="0"/>
              <a:t>44</a:t>
            </a:fld>
            <a:endParaRPr lang="en-US" dirty="0"/>
          </a:p>
        </p:txBody>
      </p:sp>
      <p:pic>
        <p:nvPicPr>
          <p:cNvPr id="7" name="Picture 6">
            <a:extLst>
              <a:ext uri="{FF2B5EF4-FFF2-40B4-BE49-F238E27FC236}">
                <a16:creationId xmlns:a16="http://schemas.microsoft.com/office/drawing/2014/main" id="{76A749F2-64DE-4615-9178-E27617885CB1}"/>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6" name="Rectangle 5">
            <a:extLst>
              <a:ext uri="{FF2B5EF4-FFF2-40B4-BE49-F238E27FC236}">
                <a16:creationId xmlns:a16="http://schemas.microsoft.com/office/drawing/2014/main" id="{5801E279-3541-4314-90B5-326B49CF8EC9}"/>
              </a:ext>
            </a:extLst>
          </p:cNvPr>
          <p:cNvSpPr/>
          <p:nvPr/>
        </p:nvSpPr>
        <p:spPr>
          <a:xfrm>
            <a:off x="68992" y="313131"/>
            <a:ext cx="8946780" cy="6544869"/>
          </a:xfrm>
          <a:prstGeom prst="rect">
            <a:avLst/>
          </a:prstGeom>
        </p:spPr>
        <p:txBody>
          <a:bodyPr wrap="square">
            <a:spAutoFit/>
          </a:bodyPr>
          <a:lstStyle/>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Professors will not provide opportunities for extra credit, do-overs, optional work, additional work or the like in order to gain credit that would boost their grade.</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Batang" panose="02030600000101010101" pitchFamily="18" charset="-127"/>
                <a:cs typeface="Times New Roman" panose="02020603050405020304" pitchFamily="18" charset="0"/>
              </a:rPr>
              <a:t>All students should understand that vacations, early holiday departure or late holiday arrival, work-related issues, other academic classes or academic responsibilities are not valid excused reasons to miss class or assignments including evaluations.</a:t>
            </a:r>
            <a:endParaRPr lang="en-US" sz="1400" dirty="0">
              <a:ea typeface="Calibri" panose="020F0502020204030204" pitchFamily="34" charset="0"/>
              <a:cs typeface="Times New Roman" panose="02020603050405020304" pitchFamily="18" charset="0"/>
            </a:endParaRPr>
          </a:p>
          <a:p>
            <a:pPr marL="342900" marR="0" lvl="0" indent="-342900">
              <a:lnSpc>
                <a:spcPct val="115000"/>
              </a:lnSpc>
              <a:spcBef>
                <a:spcPts val="0"/>
              </a:spcBef>
              <a:buFont typeface="+mj-lt"/>
              <a:buAutoNum type="arabicPeriod" startAt="8"/>
              <a:tabLst>
                <a:tab pos="228600" algn="l"/>
                <a:tab pos="457200" algn="l"/>
              </a:tabLst>
            </a:pPr>
            <a:r>
              <a:rPr lang="en-US" sz="1400" dirty="0">
                <a:ea typeface="Calibri" panose="020F0502020204030204" pitchFamily="34" charset="0"/>
                <a:cs typeface="Times New Roman" panose="02020603050405020304" pitchFamily="18" charset="0"/>
              </a:rPr>
              <a:t>Make up work or alternative assignments including quizzes and exams will be determined by the professor and at the sole discretion of the professor. These assignments may or may not exactly duplicate the</a:t>
            </a:r>
            <a:r>
              <a:rPr lang="en-US" sz="1400" b="1" dirty="0">
                <a:ea typeface="Calibri" panose="020F0502020204030204" pitchFamily="34" charset="0"/>
                <a:cs typeface="Times New Roman" panose="02020603050405020304" pitchFamily="18" charset="0"/>
              </a:rPr>
              <a:t> </a:t>
            </a:r>
            <a:r>
              <a:rPr lang="en-US" sz="1400" dirty="0">
                <a:ea typeface="Calibri" panose="020F0502020204030204" pitchFamily="34" charset="0"/>
                <a:cs typeface="Times New Roman" panose="02020603050405020304" pitchFamily="18" charset="0"/>
              </a:rPr>
              <a:t>original and will not entitle other students to the same alternatives since they may not have experienced the same situations.  For example, if a student has a valid reason for missing an examination such make up examination may be in a different format such as essay rather than multiple choice. </a:t>
            </a:r>
          </a:p>
          <a:p>
            <a:pPr marL="342900" marR="0" lvl="0" indent="-342900">
              <a:lnSpc>
                <a:spcPct val="115000"/>
              </a:lnSpc>
              <a:spcBef>
                <a:spcPts val="0"/>
              </a:spcBef>
              <a:buFont typeface="+mj-lt"/>
              <a:buAutoNum type="arabicPeriod" startAt="8"/>
              <a:tabLst>
                <a:tab pos="228600" algn="l"/>
                <a:tab pos="457200" algn="l"/>
              </a:tabLst>
            </a:pPr>
            <a:r>
              <a:rPr lang="en-US" sz="1400" dirty="0">
                <a:solidFill>
                  <a:srgbClr val="000000"/>
                </a:solidFill>
                <a:ea typeface="Calibri" panose="020F0502020204030204" pitchFamily="34" charset="0"/>
                <a:cs typeface="Times New Roman" panose="02020603050405020304" pitchFamily="18" charset="0"/>
              </a:rPr>
              <a:t>When allowed for quizzes and exams, only a basic 4-function calculator is permissible.  A 4-function calculator is one that only does the following 4-functions:  addition, subtraction, multiplication, division. (They may also do square root and percentage).</a:t>
            </a:r>
            <a:endParaRPr lang="en-US" sz="1400" dirty="0">
              <a:ea typeface="Calibri" panose="020F0502020204030204" pitchFamily="34" charset="0"/>
              <a:cs typeface="Times New Roman" panose="02020603050405020304" pitchFamily="18" charset="0"/>
            </a:endParaRP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Instructors will not supply pencils, calculators, scantrons, computers or paper for class lectures, quizzes, examinations or assignments.  They are not required to provide course handouts.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If scantrons are used for testing purposes, students must supply their own scantrons.</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Exams may be computer based.  Each student must have their own laptop with a computer webcam-camera (</a:t>
            </a:r>
            <a:r>
              <a:rPr lang="en-US" sz="1400" dirty="0" err="1">
                <a:ea typeface="Times New Roman" panose="02020603050405020304" pitchFamily="18" charset="0"/>
              </a:rPr>
              <a:t>Odum</a:t>
            </a:r>
            <a:r>
              <a:rPr lang="en-US" sz="1400" dirty="0">
                <a:ea typeface="Times New Roman" panose="02020603050405020304" pitchFamily="18" charset="0"/>
              </a:rPr>
              <a:t> library has free checkout service) and with adequate RAM and processor speed.  Tablets, </a:t>
            </a:r>
            <a:r>
              <a:rPr lang="en-US" sz="1400" dirty="0" err="1">
                <a:ea typeface="Times New Roman" panose="02020603050405020304" pitchFamily="18" charset="0"/>
              </a:rPr>
              <a:t>chromebook</a:t>
            </a:r>
            <a:r>
              <a:rPr lang="en-US" sz="1400" dirty="0">
                <a:ea typeface="Times New Roman" panose="02020603050405020304" pitchFamily="18" charset="0"/>
              </a:rPr>
              <a:t>, smart phones, </a:t>
            </a:r>
            <a:r>
              <a:rPr lang="en-US" sz="1400" dirty="0" err="1">
                <a:ea typeface="Times New Roman" panose="02020603050405020304" pitchFamily="18" charset="0"/>
              </a:rPr>
              <a:t>etc</a:t>
            </a:r>
            <a:r>
              <a:rPr lang="en-US" sz="1400" dirty="0">
                <a:ea typeface="Times New Roman" panose="02020603050405020304" pitchFamily="18" charset="0"/>
              </a:rPr>
              <a:t> will not be able to handle computer based exams.  The operating system needed is one of the following: Windows 10, 8, 7 or MACOS 10.14 to 10.12 OS x 10.11, OSX 10.10.</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Expect teachers to require that during exams and quizzes all belongings (hats, phones, drinks, backpacks, watches, earbuds, </a:t>
            </a:r>
            <a:r>
              <a:rPr lang="en-US" sz="1400" dirty="0" err="1">
                <a:ea typeface="Times New Roman" panose="02020603050405020304" pitchFamily="18" charset="0"/>
              </a:rPr>
              <a:t>etc</a:t>
            </a:r>
            <a:r>
              <a:rPr lang="en-US" sz="1400" dirty="0">
                <a:ea typeface="Times New Roman" panose="02020603050405020304" pitchFamily="18" charset="0"/>
              </a:rPr>
              <a:t>) be placed in the front of the classroom.</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Recording of lectures or instruction (voice or video) including taking pictures of PPTs or material written on the white (chalk) board is prohibited without permission of the instructor.  Information presented is the intellectual property of the instructor.  Violations may result academic disciplinary action.  Selling course notes is also prohibited.</a:t>
            </a:r>
          </a:p>
          <a:p>
            <a:pPr marL="342900" marR="0" lvl="0" indent="-342900">
              <a:spcBef>
                <a:spcPts val="0"/>
              </a:spcBef>
              <a:buFont typeface="+mj-lt"/>
              <a:buAutoNum type="arabicPeriod" startAt="8"/>
              <a:tabLst>
                <a:tab pos="228600" algn="l"/>
                <a:tab pos="457200" algn="l"/>
              </a:tabLst>
            </a:pPr>
            <a:r>
              <a:rPr lang="en-US" sz="1400" dirty="0">
                <a:ea typeface="Times New Roman" panose="02020603050405020304" pitchFamily="18" charset="0"/>
              </a:rPr>
              <a:t>Each student should know time lines for when course assignments are available for reviewing with the instructor.  Typically, after one or two weeks after posting grades for an assignment material is no longer available for review.</a:t>
            </a:r>
          </a:p>
        </p:txBody>
      </p:sp>
      <p:pic>
        <p:nvPicPr>
          <p:cNvPr id="8" name="Audio 7">
            <a:hlinkClick r:id="" action="ppaction://media"/>
            <a:extLst>
              <a:ext uri="{FF2B5EF4-FFF2-40B4-BE49-F238E27FC236}">
                <a16:creationId xmlns:a16="http://schemas.microsoft.com/office/drawing/2014/main" id="{6FA39D89-CE40-492C-90D5-93D506E0A8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7803114"/>
      </p:ext>
    </p:extLst>
  </p:cSld>
  <p:clrMapOvr>
    <a:masterClrMapping/>
  </p:clrMapOvr>
  <mc:AlternateContent xmlns:mc="http://schemas.openxmlformats.org/markup-compatibility/2006">
    <mc:Choice xmlns:p14="http://schemas.microsoft.com/office/powerpoint/2010/main" Requires="p14">
      <p:transition spd="slow" p14:dur="2000" advTm="16966"/>
    </mc:Choice>
    <mc:Fallback>
      <p:transition spd="slow" advTm="16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4722703" cy="400110"/>
          </a:xfrm>
          <a:prstGeom prst="rect">
            <a:avLst/>
          </a:prstGeom>
          <a:solidFill>
            <a:srgbClr val="FFFFCC"/>
          </a:solidFill>
        </p:spPr>
        <p:txBody>
          <a:bodyPr wrap="none" rtlCol="0">
            <a:spAutoFit/>
          </a:bodyPr>
          <a:lstStyle/>
          <a:p>
            <a:r>
              <a:rPr lang="en-US" sz="2000" b="1" dirty="0"/>
              <a:t>Academic Honesty Policies and Procedures</a:t>
            </a:r>
          </a:p>
        </p:txBody>
      </p:sp>
      <p:sp>
        <p:nvSpPr>
          <p:cNvPr id="2" name="Rectangle 1">
            <a:extLst>
              <a:ext uri="{FF2B5EF4-FFF2-40B4-BE49-F238E27FC236}">
                <a16:creationId xmlns:a16="http://schemas.microsoft.com/office/drawing/2014/main" id="{E4522AEF-45FA-4671-B7DA-A9E6C15DEF2B}"/>
              </a:ext>
            </a:extLst>
          </p:cNvPr>
          <p:cNvSpPr/>
          <p:nvPr/>
        </p:nvSpPr>
        <p:spPr>
          <a:xfrm>
            <a:off x="267128" y="1181150"/>
            <a:ext cx="8534400" cy="2462213"/>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will not (and has not been) tolerated by VSU or VSU EP</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are responsible for knowing and abiding by the VSU Academic Integrity Policy including Plagiarism</a:t>
            </a:r>
          </a:p>
          <a:p>
            <a:pPr marL="285744"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Academic Dishonesty may result in</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zero</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Grade of “F” for the course</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from EP</a:t>
            </a:r>
          </a:p>
          <a:p>
            <a:pPr marL="742932" lvl="1" indent="-285744">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Expulsion or suspension for VSU</a:t>
            </a:r>
          </a:p>
        </p:txBody>
      </p:sp>
      <p:pic>
        <p:nvPicPr>
          <p:cNvPr id="7" name="Picture 6">
            <a:extLst>
              <a:ext uri="{FF2B5EF4-FFF2-40B4-BE49-F238E27FC236}">
                <a16:creationId xmlns:a16="http://schemas.microsoft.com/office/drawing/2014/main" id="{D2E9E25F-EBB5-47EB-9453-87DE8E993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538" y="1927070"/>
            <a:ext cx="2886887" cy="1806633"/>
          </a:xfrm>
          <a:prstGeom prst="rect">
            <a:avLst/>
          </a:prstGeom>
        </p:spPr>
      </p:pic>
      <p:sp>
        <p:nvSpPr>
          <p:cNvPr id="5" name="Rectangle 4"/>
          <p:cNvSpPr/>
          <p:nvPr/>
        </p:nvSpPr>
        <p:spPr>
          <a:xfrm>
            <a:off x="267128" y="726265"/>
            <a:ext cx="7772901" cy="307777"/>
          </a:xfrm>
          <a:prstGeom prst="rect">
            <a:avLst/>
          </a:prstGeom>
        </p:spPr>
        <p:txBody>
          <a:bodyPr wrap="square">
            <a:spAutoFit/>
          </a:bodyPr>
          <a:lstStyle/>
          <a:p>
            <a:r>
              <a:rPr lang="en-US" sz="1400" dirty="0">
                <a:hlinkClick r:id="rId6"/>
              </a:rPr>
              <a:t>https://www.valdosta.edu/academics/academic-affairs/academic-honesty-policies-and-procedures.php</a:t>
            </a:r>
            <a:endParaRPr lang="en-US" sz="1400" dirty="0"/>
          </a:p>
        </p:txBody>
      </p:sp>
      <p:sp>
        <p:nvSpPr>
          <p:cNvPr id="4" name="Slide Number Placeholder 3"/>
          <p:cNvSpPr>
            <a:spLocks noGrp="1"/>
          </p:cNvSpPr>
          <p:nvPr>
            <p:ph type="sldNum" sz="quarter" idx="12"/>
          </p:nvPr>
        </p:nvSpPr>
        <p:spPr/>
        <p:txBody>
          <a:bodyPr/>
          <a:lstStyle/>
          <a:p>
            <a:fld id="{EEB0CD40-94CA-4ED0-9C01-8A68981E5043}" type="slidenum">
              <a:rPr lang="en-US" smtClean="0"/>
              <a:t>45</a:t>
            </a:fld>
            <a:endParaRPr lang="en-US" dirty="0"/>
          </a:p>
        </p:txBody>
      </p:sp>
      <p:pic>
        <p:nvPicPr>
          <p:cNvPr id="9" name="Picture 8">
            <a:extLst>
              <a:ext uri="{FF2B5EF4-FFF2-40B4-BE49-F238E27FC236}">
                <a16:creationId xmlns:a16="http://schemas.microsoft.com/office/drawing/2014/main" id="{FC0BC379-F824-41E9-B871-6EB953B55D25}"/>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05E01ABD-FCD2-4E50-956C-6762174E2D7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66327335"/>
      </p:ext>
    </p:extLst>
  </p:cSld>
  <p:clrMapOvr>
    <a:masterClrMapping/>
  </p:clrMapOvr>
  <mc:AlternateContent xmlns:mc="http://schemas.openxmlformats.org/markup-compatibility/2006">
    <mc:Choice xmlns:p14="http://schemas.microsoft.com/office/powerpoint/2010/main" Requires="p14">
      <p:transition spd="slow" p14:dur="2000" advTm="8336"/>
    </mc:Choice>
    <mc:Fallback>
      <p:transition spd="slow" advTm="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182" cy="400110"/>
          </a:xfrm>
          <a:prstGeom prst="rect">
            <a:avLst/>
          </a:prstGeom>
          <a:solidFill>
            <a:srgbClr val="FFFFCC"/>
          </a:solidFill>
        </p:spPr>
        <p:txBody>
          <a:bodyPr wrap="none" rtlCol="0">
            <a:spAutoFit/>
          </a:bodyPr>
          <a:lstStyle/>
          <a:p>
            <a:r>
              <a:rPr lang="en-US" sz="2000" b="1" dirty="0"/>
              <a:t>Confidentiality and HIPPA and PHI</a:t>
            </a:r>
          </a:p>
        </p:txBody>
      </p:sp>
      <p:sp>
        <p:nvSpPr>
          <p:cNvPr id="5" name="Rectangle 4">
            <a:extLst>
              <a:ext uri="{FF2B5EF4-FFF2-40B4-BE49-F238E27FC236}">
                <a16:creationId xmlns:a16="http://schemas.microsoft.com/office/drawing/2014/main" id="{5F12C2AE-BF57-4B98-8D40-1905E5F235BC}"/>
              </a:ext>
            </a:extLst>
          </p:cNvPr>
          <p:cNvSpPr/>
          <p:nvPr/>
        </p:nvSpPr>
        <p:spPr>
          <a:xfrm>
            <a:off x="257089" y="671362"/>
            <a:ext cx="3896723"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Need to know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CONHS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Violation of Federal Law</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May result in academic dismissal</a:t>
            </a:r>
          </a:p>
        </p:txBody>
      </p:sp>
      <p:pic>
        <p:nvPicPr>
          <p:cNvPr id="9" name="Picture 8">
            <a:extLst>
              <a:ext uri="{FF2B5EF4-FFF2-40B4-BE49-F238E27FC236}">
                <a16:creationId xmlns:a16="http://schemas.microsoft.com/office/drawing/2014/main" id="{CA20BE61-5784-4148-AE6D-56664E4A1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0059" y="334686"/>
            <a:ext cx="2423240" cy="2423240"/>
          </a:xfrm>
          <a:prstGeom prst="rect">
            <a:avLst/>
          </a:prstGeom>
        </p:spPr>
      </p:pic>
      <p:pic>
        <p:nvPicPr>
          <p:cNvPr id="8" name="Picture 7">
            <a:extLst>
              <a:ext uri="{FF2B5EF4-FFF2-40B4-BE49-F238E27FC236}">
                <a16:creationId xmlns:a16="http://schemas.microsoft.com/office/drawing/2014/main" id="{3DCFFD1C-C67B-4797-B30A-9F0F026D6D7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43722" y="2782558"/>
            <a:ext cx="1460923" cy="1301008"/>
          </a:xfrm>
          <a:prstGeom prst="rect">
            <a:avLst/>
          </a:prstGeom>
        </p:spPr>
      </p:pic>
      <p:sp>
        <p:nvSpPr>
          <p:cNvPr id="10" name="TextBox 9"/>
          <p:cNvSpPr txBox="1"/>
          <p:nvPr/>
        </p:nvSpPr>
        <p:spPr>
          <a:xfrm>
            <a:off x="2304645" y="3109897"/>
            <a:ext cx="4024643" cy="646331"/>
          </a:xfrm>
          <a:prstGeom prst="rect">
            <a:avLst/>
          </a:prstGeom>
          <a:noFill/>
        </p:spPr>
        <p:txBody>
          <a:bodyPr wrap="square" rtlCol="0">
            <a:spAutoFit/>
          </a:bodyPr>
          <a:lstStyle/>
          <a:p>
            <a:pPr marL="285744" indent="-285744">
              <a:buFont typeface="Arial" panose="020B0604020202020204" pitchFamily="34" charset="0"/>
              <a:buChar char="•"/>
            </a:pPr>
            <a:r>
              <a:rPr lang="en-US" dirty="0"/>
              <a:t>Confidentiality Acknowledgment form</a:t>
            </a:r>
          </a:p>
          <a:p>
            <a:pPr marL="285744" indent="-285744">
              <a:buFont typeface="Arial" panose="020B0604020202020204" pitchFamily="34" charset="0"/>
              <a:buChar char="•"/>
            </a:pPr>
            <a:r>
              <a:rPr lang="en-US" dirty="0"/>
              <a:t>Signature required</a:t>
            </a:r>
          </a:p>
        </p:txBody>
      </p:sp>
      <p:sp>
        <p:nvSpPr>
          <p:cNvPr id="2" name="Slide Number Placeholder 1"/>
          <p:cNvSpPr>
            <a:spLocks noGrp="1"/>
          </p:cNvSpPr>
          <p:nvPr>
            <p:ph type="sldNum" sz="quarter" idx="12"/>
          </p:nvPr>
        </p:nvSpPr>
        <p:spPr/>
        <p:txBody>
          <a:bodyPr/>
          <a:lstStyle/>
          <a:p>
            <a:fld id="{EEB0CD40-94CA-4ED0-9C01-8A68981E5043}" type="slidenum">
              <a:rPr lang="en-US" smtClean="0"/>
              <a:t>46</a:t>
            </a:fld>
            <a:endParaRPr lang="en-US" dirty="0"/>
          </a:p>
        </p:txBody>
      </p:sp>
      <p:pic>
        <p:nvPicPr>
          <p:cNvPr id="12" name="Picture 11">
            <a:extLst>
              <a:ext uri="{FF2B5EF4-FFF2-40B4-BE49-F238E27FC236}">
                <a16:creationId xmlns:a16="http://schemas.microsoft.com/office/drawing/2014/main" id="{AA90AD98-5C1E-4ACF-B84B-0C10529A61C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7" name="Audio 6">
            <a:hlinkClick r:id="" action="ppaction://media"/>
            <a:extLst>
              <a:ext uri="{FF2B5EF4-FFF2-40B4-BE49-F238E27FC236}">
                <a16:creationId xmlns:a16="http://schemas.microsoft.com/office/drawing/2014/main" id="{EA05C86B-7B12-419C-A035-D0E2B878279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5026157"/>
      </p:ext>
    </p:extLst>
  </p:cSld>
  <p:clrMapOvr>
    <a:masterClrMapping/>
  </p:clrMapOvr>
  <mc:AlternateContent xmlns:mc="http://schemas.openxmlformats.org/markup-compatibility/2006">
    <mc:Choice xmlns:p14="http://schemas.microsoft.com/office/powerpoint/2010/main" Requires="p14">
      <p:transition spd="slow" p14:dur="2000" advTm="22762"/>
    </mc:Choice>
    <mc:Fallback>
      <p:transition spd="slow" advTm="22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669DD4-2C35-4A3A-9F43-782772D8BD50}"/>
              </a:ext>
            </a:extLst>
          </p:cNvPr>
          <p:cNvSpPr txBox="1"/>
          <p:nvPr/>
        </p:nvSpPr>
        <p:spPr>
          <a:xfrm>
            <a:off x="155488" y="147213"/>
            <a:ext cx="3799630" cy="400110"/>
          </a:xfrm>
          <a:prstGeom prst="rect">
            <a:avLst/>
          </a:prstGeom>
          <a:solidFill>
            <a:srgbClr val="FFFFCC"/>
          </a:solidFill>
        </p:spPr>
        <p:txBody>
          <a:bodyPr wrap="none" rtlCol="0">
            <a:spAutoFit/>
          </a:bodyPr>
          <a:lstStyle/>
          <a:p>
            <a:r>
              <a:rPr lang="en-US" sz="2000" b="1" dirty="0"/>
              <a:t>Photo-Video-Model-Release Form</a:t>
            </a:r>
          </a:p>
        </p:txBody>
      </p:sp>
      <p:sp>
        <p:nvSpPr>
          <p:cNvPr id="5" name="Rectangle 4">
            <a:extLst>
              <a:ext uri="{FF2B5EF4-FFF2-40B4-BE49-F238E27FC236}">
                <a16:creationId xmlns:a16="http://schemas.microsoft.com/office/drawing/2014/main" id="{5F12C2AE-BF57-4B98-8D40-1905E5F235BC}"/>
              </a:ext>
            </a:extLst>
          </p:cNvPr>
          <p:cNvSpPr/>
          <p:nvPr/>
        </p:nvSpPr>
        <p:spPr>
          <a:xfrm>
            <a:off x="322403" y="1466019"/>
            <a:ext cx="3896723" cy="1785104"/>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Instagram: </a:t>
            </a:r>
            <a:r>
              <a:rPr lang="en-US" dirty="0" err="1">
                <a:solidFill>
                  <a:srgbClr val="000000"/>
                </a:solidFill>
                <a:latin typeface="Times New Roman" panose="02020603050405020304" pitchFamily="18" charset="0"/>
                <a:ea typeface="Times New Roman" panose="02020603050405020304" pitchFamily="18" charset="0"/>
              </a:rPr>
              <a:t>vsu_ep</a:t>
            </a: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website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VSU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Local / regional / national media</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Other</a:t>
            </a:r>
          </a:p>
        </p:txBody>
      </p:sp>
      <p:sp>
        <p:nvSpPr>
          <p:cNvPr id="2" name="Slide Number Placeholder 1"/>
          <p:cNvSpPr>
            <a:spLocks noGrp="1"/>
          </p:cNvSpPr>
          <p:nvPr>
            <p:ph type="sldNum" sz="quarter" idx="12"/>
          </p:nvPr>
        </p:nvSpPr>
        <p:spPr/>
        <p:txBody>
          <a:bodyPr/>
          <a:lstStyle/>
          <a:p>
            <a:fld id="{EEB0CD40-94CA-4ED0-9C01-8A68981E5043}" type="slidenum">
              <a:rPr lang="en-US" smtClean="0"/>
              <a:t>47</a:t>
            </a:fld>
            <a:endParaRPr lang="en-US" dirty="0"/>
          </a:p>
        </p:txBody>
      </p:sp>
      <p:sp>
        <p:nvSpPr>
          <p:cNvPr id="3" name="TextBox 2">
            <a:extLst>
              <a:ext uri="{FF2B5EF4-FFF2-40B4-BE49-F238E27FC236}">
                <a16:creationId xmlns:a16="http://schemas.microsoft.com/office/drawing/2014/main" id="{71BC3A8C-E660-48E9-9BCE-6F8C7D531831}"/>
              </a:ext>
            </a:extLst>
          </p:cNvPr>
          <p:cNvSpPr txBox="1"/>
          <p:nvPr/>
        </p:nvSpPr>
        <p:spPr>
          <a:xfrm>
            <a:off x="413657" y="892629"/>
            <a:ext cx="7537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VSU EP often takes and uses pictures of our students for the following formats </a:t>
            </a:r>
          </a:p>
        </p:txBody>
      </p:sp>
      <p:sp>
        <p:nvSpPr>
          <p:cNvPr id="6" name="TextBox 5">
            <a:extLst>
              <a:ext uri="{FF2B5EF4-FFF2-40B4-BE49-F238E27FC236}">
                <a16:creationId xmlns:a16="http://schemas.microsoft.com/office/drawing/2014/main" id="{109ED724-4F78-48D3-8BF1-6A19DC8ADFC6}"/>
              </a:ext>
            </a:extLst>
          </p:cNvPr>
          <p:cNvSpPr txBox="1"/>
          <p:nvPr/>
        </p:nvSpPr>
        <p:spPr>
          <a:xfrm>
            <a:off x="413657" y="3606878"/>
            <a:ext cx="773546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form is a VSU form that we need to have on file that basically says you allow us to use your photo in an appropriate manner.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typically ask before we take such pictures and we will let you know where we, at least initially, plan to use them and for what purpose.  So you can always “opt out” at that time if you do not desire to have your picture taken.  </a:t>
            </a:r>
          </a:p>
        </p:txBody>
      </p:sp>
      <p:pic>
        <p:nvPicPr>
          <p:cNvPr id="10" name="Picture 9">
            <a:extLst>
              <a:ext uri="{FF2B5EF4-FFF2-40B4-BE49-F238E27FC236}">
                <a16:creationId xmlns:a16="http://schemas.microsoft.com/office/drawing/2014/main" id="{CF79C15D-109E-40AE-87AC-EFA7A84778EB}"/>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2" name="Audio 11">
            <a:hlinkClick r:id="" action="ppaction://media"/>
            <a:extLst>
              <a:ext uri="{FF2B5EF4-FFF2-40B4-BE49-F238E27FC236}">
                <a16:creationId xmlns:a16="http://schemas.microsoft.com/office/drawing/2014/main" id="{57652F40-3168-419A-A35C-FAB2FD2459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2014411"/>
      </p:ext>
    </p:extLst>
  </p:cSld>
  <p:clrMapOvr>
    <a:masterClrMapping/>
  </p:clrMapOvr>
  <mc:AlternateContent xmlns:mc="http://schemas.openxmlformats.org/markup-compatibility/2006">
    <mc:Choice xmlns:p14="http://schemas.microsoft.com/office/powerpoint/2010/main" Requires="p14">
      <p:transition spd="slow" p14:dur="2000" advTm="13886"/>
    </mc:Choice>
    <mc:Fallback>
      <p:transition spd="slow" advTm="13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089" y="6046444"/>
            <a:ext cx="7032499" cy="646331"/>
          </a:xfrm>
          <a:prstGeom prst="rect">
            <a:avLst/>
          </a:prstGeom>
          <a:solidFill>
            <a:srgbClr val="FFFF00"/>
          </a:solidFill>
          <a:ln>
            <a:noFill/>
          </a:ln>
        </p:spPr>
        <p:txBody>
          <a:bodyPr wrap="square" rtlCol="0">
            <a:spAutoFit/>
          </a:bodyPr>
          <a:lstStyle/>
          <a:p>
            <a:pPr marL="285744" indent="-285744">
              <a:buFont typeface="Arial" panose="020B0604020202020204" pitchFamily="34" charset="0"/>
              <a:buChar char="•"/>
            </a:pPr>
            <a:r>
              <a:rPr lang="en-US" dirty="0"/>
              <a:t>Or with reasonable accommodations</a:t>
            </a:r>
          </a:p>
          <a:p>
            <a:pPr marL="285744" indent="-285744">
              <a:buFont typeface="Arial" panose="020B0604020202020204" pitchFamily="34" charset="0"/>
              <a:buChar char="•"/>
            </a:pPr>
            <a:r>
              <a:rPr lang="en-US" dirty="0"/>
              <a:t>If appropriate, visit the VSU Access Office for Students with Disabilities</a:t>
            </a:r>
          </a:p>
        </p:txBody>
      </p:sp>
      <p:sp>
        <p:nvSpPr>
          <p:cNvPr id="3" name="TextBox 2">
            <a:extLst>
              <a:ext uri="{FF2B5EF4-FFF2-40B4-BE49-F238E27FC236}">
                <a16:creationId xmlns:a16="http://schemas.microsoft.com/office/drawing/2014/main" id="{CA52754C-234F-45D1-9F55-B9DE6CCF0952}"/>
              </a:ext>
            </a:extLst>
          </p:cNvPr>
          <p:cNvSpPr txBox="1"/>
          <p:nvPr/>
        </p:nvSpPr>
        <p:spPr>
          <a:xfrm>
            <a:off x="60089" y="98211"/>
            <a:ext cx="2340256" cy="400110"/>
          </a:xfrm>
          <a:prstGeom prst="rect">
            <a:avLst/>
          </a:prstGeom>
          <a:solidFill>
            <a:srgbClr val="FFFFCC"/>
          </a:solidFill>
        </p:spPr>
        <p:txBody>
          <a:bodyPr wrap="none" rtlCol="0">
            <a:spAutoFit/>
          </a:bodyPr>
          <a:lstStyle/>
          <a:p>
            <a:r>
              <a:rPr lang="en-US" sz="2000" b="1" dirty="0"/>
              <a:t>Technical Standards</a:t>
            </a:r>
          </a:p>
        </p:txBody>
      </p:sp>
      <p:sp>
        <p:nvSpPr>
          <p:cNvPr id="2" name="Rectangle 1">
            <a:extLst>
              <a:ext uri="{FF2B5EF4-FFF2-40B4-BE49-F238E27FC236}">
                <a16:creationId xmlns:a16="http://schemas.microsoft.com/office/drawing/2014/main" id="{E4522AEF-45FA-4671-B7DA-A9E6C15DEF2B}"/>
              </a:ext>
            </a:extLst>
          </p:cNvPr>
          <p:cNvSpPr/>
          <p:nvPr/>
        </p:nvSpPr>
        <p:spPr>
          <a:xfrm>
            <a:off x="179071" y="585501"/>
            <a:ext cx="6793231" cy="5432256"/>
          </a:xfrm>
          <a:prstGeom prst="rect">
            <a:avLst/>
          </a:prstGeom>
        </p:spPr>
        <p:txBody>
          <a:bodyPr wrap="square">
            <a:spAutoFit/>
          </a:bodyPr>
          <a:lstStyle/>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Effective written and oral communication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Proficiency of the English language</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Respect for diverse cultural backgrounds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Accuracy in recording medical information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Understanding and maintaining medical confidentiality</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Strong problem solving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Critical or higher order thinking skills</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Understand and accept constructive criticism</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Emotional well-being</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 exercise sound judgment</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Coping skills in stressful situations</a:t>
            </a:r>
            <a:endParaRPr lang="en-US" sz="1600" dirty="0">
              <a:latin typeface="Times New Roman" panose="02020603050405020304" pitchFamily="18" charset="0"/>
              <a:ea typeface="Calibri" panose="020F0502020204030204" pitchFamily="34"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Professionalism and rapport with diverse populations</a:t>
            </a: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Normal or sufficient auditory, visual and sensory perception</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muscular strength and endurance based on national norms </a:t>
            </a:r>
            <a:endParaRPr lang="en-US" sz="1600" dirty="0">
              <a:latin typeface="Times New Roman" panose="02020603050405020304" pitchFamily="18" charset="0"/>
              <a:ea typeface="Times New Roman" panose="02020603050405020304" pitchFamily="18" charset="0"/>
            </a:endParaRPr>
          </a:p>
          <a:p>
            <a:pPr marL="342891" indent="-342891">
              <a:spcAft>
                <a:spcPts val="600"/>
              </a:spcAft>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Minimum level of cardiorespiratory fitness based on national norms</a:t>
            </a:r>
            <a:endParaRPr lang="en-US" sz="1600" dirty="0">
              <a:latin typeface="Times New Roman" panose="02020603050405020304" pitchFamily="18" charset="0"/>
              <a:ea typeface="Calibri" panose="020F0502020204030204" pitchFamily="34" charset="0"/>
            </a:endParaRPr>
          </a:p>
          <a:p>
            <a:pPr marL="342891" indent="-342891">
              <a:buFont typeface="+mj-lt"/>
              <a:buAutoNum type="arabicPeriod"/>
            </a:pPr>
            <a:r>
              <a:rPr lang="en-US" sz="1600" dirty="0">
                <a:solidFill>
                  <a:srgbClr val="000000"/>
                </a:solidFill>
                <a:latin typeface="Times New Roman" panose="02020603050405020304" pitchFamily="18" charset="0"/>
                <a:ea typeface="Calibri" panose="020F0502020204030204" pitchFamily="34" charset="0"/>
              </a:rPr>
              <a:t>Ability to</a:t>
            </a:r>
            <a:r>
              <a:rPr lang="en-US" sz="1600" dirty="0">
                <a:latin typeface="Times New Roman" panose="02020603050405020304" pitchFamily="18" charset="0"/>
                <a:ea typeface="Calibri" panose="020F0502020204030204" pitchFamily="34" charset="0"/>
              </a:rPr>
              <a:t> </a:t>
            </a:r>
            <a:r>
              <a:rPr lang="en-US" sz="1600" dirty="0">
                <a:solidFill>
                  <a:srgbClr val="000000"/>
                </a:solidFill>
                <a:latin typeface="Times New Roman" panose="02020603050405020304" pitchFamily="18" charset="0"/>
                <a:ea typeface="Calibri" panose="020F0502020204030204" pitchFamily="34" charset="0"/>
              </a:rPr>
              <a:t>sit, stand, squat, kneel, push, pull, lift, hold and maintain balance</a:t>
            </a:r>
          </a:p>
          <a:p>
            <a:pPr>
              <a:spcAft>
                <a:spcPts val="600"/>
              </a:spcAft>
            </a:pPr>
            <a:r>
              <a:rPr lang="en-US" sz="1600" dirty="0">
                <a:solidFill>
                  <a:srgbClr val="000000"/>
                </a:solidFill>
                <a:latin typeface="Times New Roman" panose="02020603050405020304" pitchFamily="18" charset="0"/>
                <a:ea typeface="Calibri" panose="020F0502020204030204" pitchFamily="34" charset="0"/>
              </a:rPr>
              <a:t> 	frequently and for prolonged periods of time</a:t>
            </a:r>
            <a:endParaRPr lang="en-US" sz="1600" dirty="0">
              <a:latin typeface="Times New Roman" panose="02020603050405020304" pitchFamily="18" charset="0"/>
              <a:ea typeface="Times New Roman" panose="02020603050405020304" pitchFamily="18" charset="0"/>
            </a:endParaRPr>
          </a:p>
        </p:txBody>
      </p:sp>
      <p:pic>
        <p:nvPicPr>
          <p:cNvPr id="10" name="Picture 9">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6735" y="855262"/>
            <a:ext cx="1842231" cy="1640577"/>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48</a:t>
            </a:fld>
            <a:endParaRPr lang="en-US" dirty="0"/>
          </a:p>
        </p:txBody>
      </p:sp>
      <p:pic>
        <p:nvPicPr>
          <p:cNvPr id="11" name="Picture 10">
            <a:extLst>
              <a:ext uri="{FF2B5EF4-FFF2-40B4-BE49-F238E27FC236}">
                <a16:creationId xmlns:a16="http://schemas.microsoft.com/office/drawing/2014/main" id="{93E17E62-FD71-4909-B96C-6AAE32645073}"/>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F4DD373E-0024-4494-944E-E1CF45DD6F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6744818"/>
      </p:ext>
    </p:extLst>
  </p:cSld>
  <p:clrMapOvr>
    <a:masterClrMapping/>
  </p:clrMapOvr>
  <mc:AlternateContent xmlns:mc="http://schemas.openxmlformats.org/markup-compatibility/2006">
    <mc:Choice xmlns:p14="http://schemas.microsoft.com/office/powerpoint/2010/main" Requires="p14">
      <p:transition spd="slow" p14:dur="2000" advTm="9284"/>
    </mc:Choice>
    <mc:Fallback>
      <p:transition spd="slow" advTm="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Text Box 4"/>
          <p:cNvSpPr txBox="1">
            <a:spLocks noChangeArrowheads="1"/>
          </p:cNvSpPr>
          <p:nvPr/>
        </p:nvSpPr>
        <p:spPr bwMode="auto">
          <a:xfrm>
            <a:off x="341671" y="843118"/>
            <a:ext cx="8382000" cy="2554545"/>
          </a:xfrm>
          <a:prstGeom prst="rect">
            <a:avLst/>
          </a:prstGeom>
          <a:noFill/>
          <a:ln w="9525">
            <a:noFill/>
            <a:miter lim="800000"/>
            <a:headEnd/>
            <a:tailEnd/>
          </a:ln>
          <a:effectLst/>
        </p:spPr>
        <p:txBody>
          <a:bodyPr>
            <a:spAutoFit/>
          </a:bodyPr>
          <a:lstStyle/>
          <a:p>
            <a:r>
              <a:rPr lang="en-US" sz="3200" b="1" i="1" dirty="0"/>
              <a:t>“Health professionals should personally engage in an active lifestyle to familiarize themselves with the issues involved in maintaining lifelong physical activity and to set a positive example for patients and the public.”</a:t>
            </a:r>
          </a:p>
        </p:txBody>
      </p:sp>
      <p:sp>
        <p:nvSpPr>
          <p:cNvPr id="64517" name="Text Box 5"/>
          <p:cNvSpPr txBox="1">
            <a:spLocks noChangeArrowheads="1"/>
          </p:cNvSpPr>
          <p:nvPr/>
        </p:nvSpPr>
        <p:spPr bwMode="auto">
          <a:xfrm>
            <a:off x="1548581" y="3608442"/>
            <a:ext cx="7034981" cy="923330"/>
          </a:xfrm>
          <a:prstGeom prst="rect">
            <a:avLst/>
          </a:prstGeom>
          <a:noFill/>
          <a:ln w="9525">
            <a:noFill/>
            <a:miter lim="800000"/>
            <a:headEnd/>
            <a:tailEnd/>
          </a:ln>
          <a:effectLst/>
        </p:spPr>
        <p:txBody>
          <a:bodyPr wrap="square">
            <a:spAutoFit/>
          </a:bodyPr>
          <a:lstStyle/>
          <a:p>
            <a:pPr algn="r"/>
            <a:r>
              <a:rPr lang="en-US" b="1" i="1" dirty="0"/>
              <a:t>AHA Scientific Statement.  Exercise and Physical Activity in the Prevention and Treatment of Atherosclerotic Cardiovascular Disease.  Circulation.  2003; 107:3109-3116</a:t>
            </a:r>
          </a:p>
        </p:txBody>
      </p:sp>
      <p:sp>
        <p:nvSpPr>
          <p:cNvPr id="5" name="TextBox 4">
            <a:extLst>
              <a:ext uri="{FF2B5EF4-FFF2-40B4-BE49-F238E27FC236}">
                <a16:creationId xmlns:a16="http://schemas.microsoft.com/office/drawing/2014/main" id="{CA52754C-234F-45D1-9F55-B9DE6CCF0952}"/>
              </a:ext>
            </a:extLst>
          </p:cNvPr>
          <p:cNvSpPr txBox="1"/>
          <p:nvPr/>
        </p:nvSpPr>
        <p:spPr>
          <a:xfrm>
            <a:off x="190503" y="71512"/>
            <a:ext cx="1921039" cy="400110"/>
          </a:xfrm>
          <a:prstGeom prst="rect">
            <a:avLst/>
          </a:prstGeom>
          <a:solidFill>
            <a:srgbClr val="FFFFCC"/>
          </a:solidFill>
        </p:spPr>
        <p:txBody>
          <a:bodyPr wrap="none" rtlCol="0">
            <a:spAutoFit/>
          </a:bodyPr>
          <a:lstStyle/>
          <a:p>
            <a:r>
              <a:rPr lang="en-US" sz="2000" b="1" dirty="0"/>
              <a:t>Be a Role Model</a:t>
            </a:r>
          </a:p>
        </p:txBody>
      </p:sp>
      <p:sp>
        <p:nvSpPr>
          <p:cNvPr id="2" name="Slide Number Placeholder 1"/>
          <p:cNvSpPr>
            <a:spLocks noGrp="1"/>
          </p:cNvSpPr>
          <p:nvPr>
            <p:ph type="sldNum" sz="quarter" idx="12"/>
          </p:nvPr>
        </p:nvSpPr>
        <p:spPr/>
        <p:txBody>
          <a:bodyPr/>
          <a:lstStyle/>
          <a:p>
            <a:fld id="{EEB0CD40-94CA-4ED0-9C01-8A68981E5043}" type="slidenum">
              <a:rPr lang="en-US" smtClean="0"/>
              <a:t>49</a:t>
            </a:fld>
            <a:endParaRPr lang="en-US" dirty="0"/>
          </a:p>
        </p:txBody>
      </p:sp>
      <p:pic>
        <p:nvPicPr>
          <p:cNvPr id="9" name="12BA180D-DC0D-46C5-AE01-29F6F9962636" descr="image1.jpeg">
            <a:extLst>
              <a:ext uri="{FF2B5EF4-FFF2-40B4-BE49-F238E27FC236}">
                <a16:creationId xmlns:a16="http://schemas.microsoft.com/office/drawing/2014/main" id="{089EE105-3D7B-4C9E-88F8-80D794A6D05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0503" y="4255697"/>
            <a:ext cx="3282040" cy="246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A491F9A0-7512-49DA-B545-71CA467F992A}"/>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96A17014-7F73-4E5A-A533-7DD56E685D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0054303"/>
      </p:ext>
    </p:extLst>
  </p:cSld>
  <p:clrMapOvr>
    <a:masterClrMapping/>
  </p:clrMapOvr>
  <mc:AlternateContent xmlns:mc="http://schemas.openxmlformats.org/markup-compatibility/2006">
    <mc:Choice xmlns:p14="http://schemas.microsoft.com/office/powerpoint/2010/main" Requires="p14">
      <p:transition spd="slow" p14:dur="2000" advTm="5921"/>
    </mc:Choice>
    <mc:Fallback>
      <p:transition spd="slow" advTm="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58E237-0CDF-48E6-B839-0F8ADBAF89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8437" y="690612"/>
            <a:ext cx="1604433" cy="1504156"/>
          </a:xfrm>
          <a:prstGeom prst="rect">
            <a:avLst/>
          </a:prstGeom>
        </p:spPr>
      </p:pic>
      <p:sp>
        <p:nvSpPr>
          <p:cNvPr id="14" name="TextBox 13">
            <a:extLst>
              <a:ext uri="{FF2B5EF4-FFF2-40B4-BE49-F238E27FC236}">
                <a16:creationId xmlns:a16="http://schemas.microsoft.com/office/drawing/2014/main" id="{8DF0A2D9-2DEE-4505-97A9-2EDFB1C3B188}"/>
              </a:ext>
            </a:extLst>
          </p:cNvPr>
          <p:cNvSpPr txBox="1"/>
          <p:nvPr/>
        </p:nvSpPr>
        <p:spPr>
          <a:xfrm>
            <a:off x="2550934" y="2323918"/>
            <a:ext cx="1764842" cy="338554"/>
          </a:xfrm>
          <a:prstGeom prst="rect">
            <a:avLst/>
          </a:prstGeom>
          <a:noFill/>
        </p:spPr>
        <p:txBody>
          <a:bodyPr wrap="none" rtlCol="0">
            <a:spAutoFit/>
          </a:bodyPr>
          <a:lstStyle/>
          <a:p>
            <a:r>
              <a:rPr lang="en-US" sz="1600" dirty="0"/>
              <a:t>Mike Webster, PhD</a:t>
            </a:r>
          </a:p>
        </p:txBody>
      </p:sp>
      <p:sp>
        <p:nvSpPr>
          <p:cNvPr id="16" name="TextBox 15">
            <a:extLst>
              <a:ext uri="{FF2B5EF4-FFF2-40B4-BE49-F238E27FC236}">
                <a16:creationId xmlns:a16="http://schemas.microsoft.com/office/drawing/2014/main" id="{6D2DAA26-AD13-4D0F-A46A-A68CAC955D00}"/>
              </a:ext>
            </a:extLst>
          </p:cNvPr>
          <p:cNvSpPr txBox="1"/>
          <p:nvPr/>
        </p:nvSpPr>
        <p:spPr>
          <a:xfrm>
            <a:off x="273221" y="2291144"/>
            <a:ext cx="1806713" cy="338554"/>
          </a:xfrm>
          <a:prstGeom prst="rect">
            <a:avLst/>
          </a:prstGeom>
          <a:noFill/>
        </p:spPr>
        <p:txBody>
          <a:bodyPr wrap="none" rtlCol="0">
            <a:spAutoFit/>
          </a:bodyPr>
          <a:lstStyle/>
          <a:p>
            <a:r>
              <a:rPr lang="en-US" sz="1600" dirty="0"/>
              <a:t>Mark J. Kasper, EdD</a:t>
            </a:r>
          </a:p>
        </p:txBody>
      </p:sp>
      <p:sp>
        <p:nvSpPr>
          <p:cNvPr id="18" name="TextBox 17">
            <a:extLst>
              <a:ext uri="{FF2B5EF4-FFF2-40B4-BE49-F238E27FC236}">
                <a16:creationId xmlns:a16="http://schemas.microsoft.com/office/drawing/2014/main" id="{3A9D2DB7-D2A6-4E79-A076-C148C84D2015}"/>
              </a:ext>
            </a:extLst>
          </p:cNvPr>
          <p:cNvSpPr txBox="1"/>
          <p:nvPr/>
        </p:nvSpPr>
        <p:spPr>
          <a:xfrm>
            <a:off x="4747144" y="2286136"/>
            <a:ext cx="1744388" cy="338554"/>
          </a:xfrm>
          <a:prstGeom prst="rect">
            <a:avLst/>
          </a:prstGeom>
          <a:noFill/>
        </p:spPr>
        <p:txBody>
          <a:bodyPr wrap="none" rtlCol="0">
            <a:spAutoFit/>
          </a:bodyPr>
          <a:lstStyle/>
          <a:p>
            <a:r>
              <a:rPr lang="en-US" sz="1600" dirty="0"/>
              <a:t>Brian Williams, MS</a:t>
            </a:r>
          </a:p>
        </p:txBody>
      </p:sp>
      <p:sp>
        <p:nvSpPr>
          <p:cNvPr id="2" name="TextBox 1">
            <a:extLst>
              <a:ext uri="{FF2B5EF4-FFF2-40B4-BE49-F238E27FC236}">
                <a16:creationId xmlns:a16="http://schemas.microsoft.com/office/drawing/2014/main" id="{06DB59C2-9BC0-4B44-8991-2E80BDB33660}"/>
              </a:ext>
            </a:extLst>
          </p:cNvPr>
          <p:cNvSpPr txBox="1"/>
          <p:nvPr/>
        </p:nvSpPr>
        <p:spPr>
          <a:xfrm>
            <a:off x="157167" y="188591"/>
            <a:ext cx="3048655" cy="400110"/>
          </a:xfrm>
          <a:prstGeom prst="rect">
            <a:avLst/>
          </a:prstGeom>
          <a:noFill/>
        </p:spPr>
        <p:txBody>
          <a:bodyPr wrap="none" rtlCol="0">
            <a:spAutoFit/>
          </a:bodyPr>
          <a:lstStyle/>
          <a:p>
            <a:r>
              <a:rPr lang="en-US" sz="2000" b="1" dirty="0">
                <a:highlight>
                  <a:srgbClr val="FFFFCC"/>
                </a:highlight>
              </a:rPr>
              <a:t>Exercise Physiology Faculty</a:t>
            </a:r>
          </a:p>
        </p:txBody>
      </p:sp>
      <p:pic>
        <p:nvPicPr>
          <p:cNvPr id="19" name="6AFFD1AF-C18D-47D5-820A-D597ABA7AAA8" descr="81A8051C-F9CE-4FC8-ACDC-452B1A50A7F7@valdos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64" y="690612"/>
            <a:ext cx="1604433" cy="150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5</a:t>
            </a:fld>
            <a:endParaRPr lang="en-US" dirty="0"/>
          </a:p>
        </p:txBody>
      </p:sp>
      <p:pic>
        <p:nvPicPr>
          <p:cNvPr id="1028" name="Picture 4" descr="Brian Williams"/>
          <p:cNvPicPr>
            <a:picLocks noChangeAspect="1" noChangeArrowheads="1"/>
          </p:cNvPicPr>
          <p:nvPr/>
        </p:nvPicPr>
        <p:blipFill rotWithShape="1">
          <a:blip r:embed="rId7">
            <a:extLst>
              <a:ext uri="{28A0092B-C50C-407E-A947-70E740481C1C}">
                <a14:useLocalDpi xmlns:a14="http://schemas.microsoft.com/office/drawing/2010/main" val="0"/>
              </a:ext>
            </a:extLst>
          </a:blip>
          <a:srcRect l="8724" r="15214"/>
          <a:stretch/>
        </p:blipFill>
        <p:spPr bwMode="auto">
          <a:xfrm>
            <a:off x="4956383" y="660904"/>
            <a:ext cx="1235585" cy="152292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D2DAA26-AD13-4D0F-A46A-A68CAC955D00}"/>
              </a:ext>
            </a:extLst>
          </p:cNvPr>
          <p:cNvSpPr txBox="1"/>
          <p:nvPr/>
        </p:nvSpPr>
        <p:spPr>
          <a:xfrm>
            <a:off x="6830080" y="2269562"/>
            <a:ext cx="1906346" cy="338554"/>
          </a:xfrm>
          <a:prstGeom prst="rect">
            <a:avLst/>
          </a:prstGeom>
          <a:noFill/>
        </p:spPr>
        <p:txBody>
          <a:bodyPr wrap="square" rtlCol="0">
            <a:spAutoFit/>
          </a:bodyPr>
          <a:lstStyle/>
          <a:p>
            <a:r>
              <a:rPr lang="en-US" sz="1600" dirty="0"/>
              <a:t>Lonnie Maddox, MS</a:t>
            </a:r>
          </a:p>
        </p:txBody>
      </p:sp>
      <p:pic>
        <p:nvPicPr>
          <p:cNvPr id="4" name="Picture 3">
            <a:extLst>
              <a:ext uri="{FF2B5EF4-FFF2-40B4-BE49-F238E27FC236}">
                <a16:creationId xmlns:a16="http://schemas.microsoft.com/office/drawing/2014/main" id="{A44A2595-09DC-4BBE-B4F8-B61E4F7E3D54}"/>
              </a:ext>
            </a:extLst>
          </p:cNvPr>
          <p:cNvPicPr>
            <a:picLocks noChangeAspect="1"/>
          </p:cNvPicPr>
          <p:nvPr/>
        </p:nvPicPr>
        <p:blipFill rotWithShape="1">
          <a:blip r:embed="rId8">
            <a:extLst>
              <a:ext uri="{28A0092B-C50C-407E-A947-70E740481C1C}">
                <a14:useLocalDpi xmlns:a14="http://schemas.microsoft.com/office/drawing/2010/main" val="0"/>
              </a:ext>
            </a:extLst>
          </a:blip>
          <a:srcRect b="30311"/>
          <a:stretch/>
        </p:blipFill>
        <p:spPr>
          <a:xfrm>
            <a:off x="6900716" y="660904"/>
            <a:ext cx="1604433" cy="1537400"/>
          </a:xfrm>
          <a:prstGeom prst="rect">
            <a:avLst/>
          </a:prstGeom>
        </p:spPr>
      </p:pic>
      <p:pic>
        <p:nvPicPr>
          <p:cNvPr id="27" name="Picture 26">
            <a:extLst>
              <a:ext uri="{FF2B5EF4-FFF2-40B4-BE49-F238E27FC236}">
                <a16:creationId xmlns:a16="http://schemas.microsoft.com/office/drawing/2014/main" id="{F341937B-02E1-4204-872E-71C0FB8BEB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92954" y="3308391"/>
            <a:ext cx="1754198" cy="1644561"/>
          </a:xfrm>
          <a:prstGeom prst="rect">
            <a:avLst/>
          </a:prstGeom>
        </p:spPr>
      </p:pic>
      <p:sp>
        <p:nvSpPr>
          <p:cNvPr id="28" name="TextBox 27">
            <a:extLst>
              <a:ext uri="{FF2B5EF4-FFF2-40B4-BE49-F238E27FC236}">
                <a16:creationId xmlns:a16="http://schemas.microsoft.com/office/drawing/2014/main" id="{C783894B-0A37-44A7-8AE5-3A236B571C3B}"/>
              </a:ext>
            </a:extLst>
          </p:cNvPr>
          <p:cNvSpPr txBox="1"/>
          <p:nvPr/>
        </p:nvSpPr>
        <p:spPr>
          <a:xfrm>
            <a:off x="2907147" y="5082102"/>
            <a:ext cx="1325812" cy="338554"/>
          </a:xfrm>
          <a:prstGeom prst="rect">
            <a:avLst/>
          </a:prstGeom>
          <a:noFill/>
        </p:spPr>
        <p:txBody>
          <a:bodyPr wrap="none" rtlCol="0">
            <a:spAutoFit/>
          </a:bodyPr>
          <a:lstStyle/>
          <a:p>
            <a:r>
              <a:rPr lang="en-US" sz="1600" dirty="0"/>
              <a:t>Russ Hoff, MS</a:t>
            </a:r>
          </a:p>
        </p:txBody>
      </p:sp>
      <p:sp>
        <p:nvSpPr>
          <p:cNvPr id="30" name="TextBox 29">
            <a:extLst>
              <a:ext uri="{FF2B5EF4-FFF2-40B4-BE49-F238E27FC236}">
                <a16:creationId xmlns:a16="http://schemas.microsoft.com/office/drawing/2014/main" id="{94025D81-4EBC-4063-AF5F-69FA180B56CE}"/>
              </a:ext>
            </a:extLst>
          </p:cNvPr>
          <p:cNvSpPr txBox="1"/>
          <p:nvPr/>
        </p:nvSpPr>
        <p:spPr>
          <a:xfrm>
            <a:off x="273221" y="5021899"/>
            <a:ext cx="1754198" cy="338554"/>
          </a:xfrm>
          <a:prstGeom prst="rect">
            <a:avLst/>
          </a:prstGeom>
          <a:noFill/>
        </p:spPr>
        <p:txBody>
          <a:bodyPr wrap="none" rtlCol="0">
            <a:spAutoFit/>
          </a:bodyPr>
          <a:lstStyle/>
          <a:p>
            <a:r>
              <a:rPr lang="en-US" sz="1600" dirty="0"/>
              <a:t>Chuck Conner, EdD</a:t>
            </a:r>
          </a:p>
        </p:txBody>
      </p:sp>
      <p:pic>
        <p:nvPicPr>
          <p:cNvPr id="5" name="Picture 4">
            <a:extLst>
              <a:ext uri="{FF2B5EF4-FFF2-40B4-BE49-F238E27FC236}">
                <a16:creationId xmlns:a16="http://schemas.microsoft.com/office/drawing/2014/main" id="{838DB143-D509-42BD-8AAE-D4912C3BDB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5736" y="3308392"/>
            <a:ext cx="1754198" cy="1644561"/>
          </a:xfrm>
          <a:prstGeom prst="rect">
            <a:avLst/>
          </a:prstGeom>
        </p:spPr>
      </p:pic>
      <p:pic>
        <p:nvPicPr>
          <p:cNvPr id="31" name="Picture 2" descr="LaGary Carter Portrait">
            <a:extLst>
              <a:ext uri="{FF2B5EF4-FFF2-40B4-BE49-F238E27FC236}">
                <a16:creationId xmlns:a16="http://schemas.microsoft.com/office/drawing/2014/main" id="{03A16AE9-D63F-4499-85DB-7A3DBE4127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6383" y="3308608"/>
            <a:ext cx="1636703" cy="1534410"/>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B5DB4DE-6E2B-4172-9609-6186D632BCED}"/>
              </a:ext>
            </a:extLst>
          </p:cNvPr>
          <p:cNvSpPr txBox="1"/>
          <p:nvPr/>
        </p:nvSpPr>
        <p:spPr>
          <a:xfrm>
            <a:off x="4948706" y="5083982"/>
            <a:ext cx="1652055" cy="338554"/>
          </a:xfrm>
          <a:prstGeom prst="rect">
            <a:avLst/>
          </a:prstGeom>
          <a:noFill/>
        </p:spPr>
        <p:txBody>
          <a:bodyPr wrap="none" rtlCol="0">
            <a:spAutoFit/>
          </a:bodyPr>
          <a:lstStyle/>
          <a:p>
            <a:r>
              <a:rPr lang="en-US" sz="1600" dirty="0" err="1"/>
              <a:t>LaGary</a:t>
            </a:r>
            <a:r>
              <a:rPr lang="en-US" sz="1600" dirty="0"/>
              <a:t> Carter, DA</a:t>
            </a:r>
          </a:p>
        </p:txBody>
      </p:sp>
      <p:pic>
        <p:nvPicPr>
          <p:cNvPr id="20" name="Picture 19">
            <a:extLst>
              <a:ext uri="{FF2B5EF4-FFF2-40B4-BE49-F238E27FC236}">
                <a16:creationId xmlns:a16="http://schemas.microsoft.com/office/drawing/2014/main" id="{35E0FED1-F2E7-4B95-9CF3-1E0D9261050C}"/>
              </a:ext>
            </a:extLst>
          </p:cNvPr>
          <p:cNvPicPr>
            <a:picLocks noChangeAspect="1"/>
          </p:cNvPicPr>
          <p:nvPr/>
        </p:nvPicPr>
        <p:blipFill rotWithShape="1">
          <a:blip r:embed="rId12">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3" name="Audio 2">
            <a:hlinkClick r:id="" action="ppaction://media"/>
            <a:extLst>
              <a:ext uri="{FF2B5EF4-FFF2-40B4-BE49-F238E27FC236}">
                <a16:creationId xmlns:a16="http://schemas.microsoft.com/office/drawing/2014/main" id="{EFAFB05D-C210-4881-8267-C294719C8B6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93866880"/>
      </p:ext>
    </p:extLst>
  </p:cSld>
  <p:clrMapOvr>
    <a:masterClrMapping/>
  </p:clrMapOvr>
  <mc:AlternateContent xmlns:mc="http://schemas.openxmlformats.org/markup-compatibility/2006">
    <mc:Choice xmlns:p14="http://schemas.microsoft.com/office/powerpoint/2010/main" Requires="p14">
      <p:transition spd="slow" p14:dur="2000" advTm="12607"/>
    </mc:Choice>
    <mc:Fallback>
      <p:transition spd="slow" advTm="12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2620717" cy="400110"/>
          </a:xfrm>
          <a:prstGeom prst="rect">
            <a:avLst/>
          </a:prstGeom>
          <a:solidFill>
            <a:srgbClr val="FFFFCC"/>
          </a:solidFill>
        </p:spPr>
        <p:txBody>
          <a:bodyPr wrap="none" rtlCol="0">
            <a:spAutoFit/>
          </a:bodyPr>
          <a:lstStyle/>
          <a:p>
            <a:r>
              <a:rPr lang="en-US" sz="2000" b="1" dirty="0"/>
              <a:t>Dress and Appearance </a:t>
            </a:r>
          </a:p>
        </p:txBody>
      </p:sp>
      <p:sp>
        <p:nvSpPr>
          <p:cNvPr id="2" name="Rectangle 1">
            <a:extLst>
              <a:ext uri="{FF2B5EF4-FFF2-40B4-BE49-F238E27FC236}">
                <a16:creationId xmlns:a16="http://schemas.microsoft.com/office/drawing/2014/main" id="{E4522AEF-45FA-4671-B7DA-A9E6C15DEF2B}"/>
              </a:ext>
            </a:extLst>
          </p:cNvPr>
          <p:cNvSpPr/>
          <p:nvPr/>
        </p:nvSpPr>
        <p:spPr>
          <a:xfrm>
            <a:off x="190502" y="608363"/>
            <a:ext cx="8561615" cy="1354217"/>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on campus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Anytime you are representing off-campus -  VSU or VSU Exercise Physiology</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Clothing, shoes, hair, facial hair, piercings, jewelry, tattoos, fingernails, dental hygiene, body odors …</a:t>
            </a:r>
            <a:endParaRPr lang="en-US" dirty="0">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2D53A521-FB73-4295-A5F2-975638A48E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858" y="2472671"/>
            <a:ext cx="5363323" cy="3086531"/>
          </a:xfrm>
          <a:prstGeom prst="rect">
            <a:avLst/>
          </a:prstGeom>
        </p:spPr>
      </p:pic>
      <p:sp>
        <p:nvSpPr>
          <p:cNvPr id="4" name="Slide Number Placeholder 3"/>
          <p:cNvSpPr>
            <a:spLocks noGrp="1"/>
          </p:cNvSpPr>
          <p:nvPr>
            <p:ph type="sldNum" sz="quarter" idx="12"/>
          </p:nvPr>
        </p:nvSpPr>
        <p:spPr/>
        <p:txBody>
          <a:bodyPr/>
          <a:lstStyle/>
          <a:p>
            <a:fld id="{EEB0CD40-94CA-4ED0-9C01-8A68981E5043}" type="slidenum">
              <a:rPr lang="en-US" smtClean="0"/>
              <a:t>50</a:t>
            </a:fld>
            <a:endParaRPr lang="en-US" dirty="0"/>
          </a:p>
        </p:txBody>
      </p:sp>
      <p:pic>
        <p:nvPicPr>
          <p:cNvPr id="10" name="Picture 9">
            <a:extLst>
              <a:ext uri="{FF2B5EF4-FFF2-40B4-BE49-F238E27FC236}">
                <a16:creationId xmlns:a16="http://schemas.microsoft.com/office/drawing/2014/main" id="{8261193C-8D04-47BD-80A8-83D6BC2E356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A84A5E52-A75F-4628-8C9F-263B060273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91448607"/>
      </p:ext>
    </p:extLst>
  </p:cSld>
  <p:clrMapOvr>
    <a:masterClrMapping/>
  </p:clrMapOvr>
  <mc:AlternateContent xmlns:mc="http://schemas.openxmlformats.org/markup-compatibility/2006">
    <mc:Choice xmlns:p14="http://schemas.microsoft.com/office/powerpoint/2010/main" Requires="p14">
      <p:transition spd="slow" p14:dur="2000" advTm="5341"/>
    </mc:Choice>
    <mc:Fallback>
      <p:transition spd="slow" advTm="5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C869CF-9327-4654-B1B6-BBC873D6C13F}"/>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533" y="2314083"/>
            <a:ext cx="4061152" cy="2046351"/>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03" y="4635166"/>
            <a:ext cx="4252798" cy="1984954"/>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8829" y="28047"/>
            <a:ext cx="4187225" cy="216348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8829" y="2314083"/>
            <a:ext cx="4239395" cy="2209536"/>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7515" y="4635166"/>
            <a:ext cx="4098539" cy="2154115"/>
          </a:xfrm>
          <a:prstGeom prst="rect">
            <a:avLst/>
          </a:prstGeom>
        </p:spPr>
      </p:pic>
      <p:sp>
        <p:nvSpPr>
          <p:cNvPr id="8" name="TextBox 7"/>
          <p:cNvSpPr txBox="1"/>
          <p:nvPr/>
        </p:nvSpPr>
        <p:spPr>
          <a:xfrm>
            <a:off x="98503" y="121627"/>
            <a:ext cx="4332821" cy="183127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a:t>Stay clean and crisp, even when casual. Casual and sloppy are not the same thing.  Hair, clothes, nails … </a:t>
            </a:r>
          </a:p>
          <a:p>
            <a:pPr marL="285750" indent="-285750">
              <a:spcAft>
                <a:spcPts val="600"/>
              </a:spcAft>
              <a:buFont typeface="Arial" panose="020B0604020202020204" pitchFamily="34" charset="0"/>
              <a:buChar char="•"/>
            </a:pPr>
            <a:r>
              <a:rPr lang="en-US" sz="1400" dirty="0"/>
              <a:t>Just because you can doesn’t mean you should.</a:t>
            </a:r>
          </a:p>
          <a:p>
            <a:pPr marL="285750" indent="-285750">
              <a:spcAft>
                <a:spcPts val="600"/>
              </a:spcAft>
              <a:buFont typeface="Arial" panose="020B0604020202020204" pitchFamily="34" charset="0"/>
              <a:buChar char="•"/>
            </a:pPr>
            <a:r>
              <a:rPr lang="en-US" sz="1400" dirty="0"/>
              <a:t>Ask yourself:  is my outfit projecting the qualities to succeed in my profession as a _____________?</a:t>
            </a:r>
          </a:p>
          <a:p>
            <a:pPr marL="285750" indent="-285750">
              <a:spcAft>
                <a:spcPts val="600"/>
              </a:spcAft>
              <a:buFont typeface="Arial" panose="020B0604020202020204" pitchFamily="34" charset="0"/>
              <a:buChar char="•"/>
            </a:pPr>
            <a:r>
              <a:rPr lang="en-US" sz="1400" dirty="0"/>
              <a:t>If you dress conservative, you’ll always be dressed appropriately – for any occasion.</a:t>
            </a:r>
          </a:p>
        </p:txBody>
      </p:sp>
      <p:sp>
        <p:nvSpPr>
          <p:cNvPr id="7" name="Slide Number Placeholder 6"/>
          <p:cNvSpPr>
            <a:spLocks noGrp="1"/>
          </p:cNvSpPr>
          <p:nvPr>
            <p:ph type="sldNum" sz="quarter" idx="12"/>
          </p:nvPr>
        </p:nvSpPr>
        <p:spPr/>
        <p:txBody>
          <a:bodyPr/>
          <a:lstStyle/>
          <a:p>
            <a:fld id="{EEB0CD40-94CA-4ED0-9C01-8A68981E5043}" type="slidenum">
              <a:rPr lang="en-US" smtClean="0"/>
              <a:t>51</a:t>
            </a:fld>
            <a:endParaRPr lang="en-US" dirty="0"/>
          </a:p>
        </p:txBody>
      </p:sp>
      <p:pic>
        <p:nvPicPr>
          <p:cNvPr id="11" name="Audio 10">
            <a:hlinkClick r:id="" action="ppaction://media"/>
            <a:extLst>
              <a:ext uri="{FF2B5EF4-FFF2-40B4-BE49-F238E27FC236}">
                <a16:creationId xmlns:a16="http://schemas.microsoft.com/office/drawing/2014/main" id="{C1976D8D-AB99-4935-8D78-A37F074FB1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48829623"/>
      </p:ext>
    </p:extLst>
  </p:cSld>
  <p:clrMapOvr>
    <a:masterClrMapping/>
  </p:clrMapOvr>
  <mc:AlternateContent xmlns:mc="http://schemas.openxmlformats.org/markup-compatibility/2006">
    <mc:Choice xmlns:p14="http://schemas.microsoft.com/office/powerpoint/2010/main" Requires="p14">
      <p:transition spd="slow" p14:dur="2000" advTm="12097"/>
    </mc:Choice>
    <mc:Fallback>
      <p:transition spd="slow" advTm="120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6418360" cy="400110"/>
          </a:xfrm>
          <a:prstGeom prst="rect">
            <a:avLst/>
          </a:prstGeom>
          <a:solidFill>
            <a:srgbClr val="FFFFCC"/>
          </a:solidFill>
        </p:spPr>
        <p:txBody>
          <a:bodyPr wrap="none" rtlCol="0">
            <a:spAutoFit/>
          </a:bodyPr>
          <a:lstStyle/>
          <a:p>
            <a:r>
              <a:rPr lang="en-US" sz="2000" b="1" dirty="0"/>
              <a:t>Disposition Policy – College of Nursing and Health Sciences</a:t>
            </a:r>
          </a:p>
        </p:txBody>
      </p:sp>
      <p:sp>
        <p:nvSpPr>
          <p:cNvPr id="4" name="Rectangle 3"/>
          <p:cNvSpPr/>
          <p:nvPr/>
        </p:nvSpPr>
        <p:spPr>
          <a:xfrm>
            <a:off x="267128" y="1181651"/>
            <a:ext cx="8173092" cy="2862322"/>
          </a:xfrm>
          <a:prstGeom prst="rect">
            <a:avLst/>
          </a:prstGeom>
        </p:spPr>
        <p:txBody>
          <a:bodyPr wrap="square">
            <a:spAutoFit/>
          </a:bodyPr>
          <a:lstStyle/>
          <a:p>
            <a:r>
              <a:rPr lang="en-US" dirty="0">
                <a:latin typeface="Times New Roman" panose="02020603050405020304" pitchFamily="18" charset="0"/>
                <a:ea typeface="Times New Roman" panose="02020603050405020304" pitchFamily="18" charset="0"/>
              </a:rPr>
              <a:t>The purpose of the Disposition Policy process is</a:t>
            </a:r>
          </a:p>
          <a:p>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For faculty to identify students who may need intervention to successfully complete both the pre-professional and professional requirements for their program of study</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are the values, qualities, and professional ethics that influence one’s behaviors toward students, families, colleagues and communities</a:t>
            </a:r>
          </a:p>
          <a:p>
            <a:pPr marL="285750" indent="-285750">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dirty="0">
                <a:latin typeface="Times New Roman" panose="02020603050405020304" pitchFamily="18" charset="0"/>
                <a:ea typeface="Times New Roman" panose="02020603050405020304" pitchFamily="18" charset="0"/>
              </a:rPr>
              <a:t>Dispositions can affect student learning, motivation and development of personal and professional growth. </a:t>
            </a:r>
            <a:endParaRPr lang="en-US" dirty="0"/>
          </a:p>
        </p:txBody>
      </p:sp>
      <p:sp>
        <p:nvSpPr>
          <p:cNvPr id="8" name="Rectangle 7"/>
          <p:cNvSpPr/>
          <p:nvPr/>
        </p:nvSpPr>
        <p:spPr>
          <a:xfrm>
            <a:off x="267128" y="67432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Slide Number Placeholder 1"/>
          <p:cNvSpPr>
            <a:spLocks noGrp="1"/>
          </p:cNvSpPr>
          <p:nvPr>
            <p:ph type="sldNum" sz="quarter" idx="12"/>
          </p:nvPr>
        </p:nvSpPr>
        <p:spPr/>
        <p:txBody>
          <a:bodyPr/>
          <a:lstStyle/>
          <a:p>
            <a:fld id="{EEB0CD40-94CA-4ED0-9C01-8A68981E5043}" type="slidenum">
              <a:rPr lang="en-US" smtClean="0"/>
              <a:t>52</a:t>
            </a:fld>
            <a:endParaRPr lang="en-US" dirty="0"/>
          </a:p>
        </p:txBody>
      </p:sp>
      <p:pic>
        <p:nvPicPr>
          <p:cNvPr id="10" name="Picture 9">
            <a:extLst>
              <a:ext uri="{FF2B5EF4-FFF2-40B4-BE49-F238E27FC236}">
                <a16:creationId xmlns:a16="http://schemas.microsoft.com/office/drawing/2014/main" id="{B0B95C1A-F3E7-4E6A-B79A-DE2EBDDE239C}"/>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0EAEBD54-7AB2-427B-97BA-8BCE333309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20205888"/>
      </p:ext>
    </p:extLst>
  </p:cSld>
  <p:clrMapOvr>
    <a:masterClrMapping/>
  </p:clrMapOvr>
  <mc:AlternateContent xmlns:mc="http://schemas.openxmlformats.org/markup-compatibility/2006">
    <mc:Choice xmlns:p14="http://schemas.microsoft.com/office/powerpoint/2010/main" Requires="p14">
      <p:transition spd="slow" p14:dur="2000" advTm="8937"/>
    </mc:Choice>
    <mc:Fallback>
      <p:transition spd="slow" advTm="8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7716023" cy="400110"/>
          </a:xfrm>
          <a:prstGeom prst="rect">
            <a:avLst/>
          </a:prstGeom>
          <a:solidFill>
            <a:srgbClr val="FFFFCC"/>
          </a:solidFill>
        </p:spPr>
        <p:txBody>
          <a:bodyPr wrap="none" rtlCol="0">
            <a:spAutoFit/>
          </a:bodyPr>
          <a:lstStyle/>
          <a:p>
            <a:r>
              <a:rPr lang="en-US" sz="2000" b="1" dirty="0"/>
              <a:t>Disposition Policy – College of Nursing and Health Sciences - Continued</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2" name="Rectangle 1"/>
          <p:cNvSpPr/>
          <p:nvPr/>
        </p:nvSpPr>
        <p:spPr>
          <a:xfrm>
            <a:off x="267128" y="1317821"/>
            <a:ext cx="8766424" cy="4909036"/>
          </a:xfrm>
          <a:prstGeom prst="rect">
            <a:avLst/>
          </a:prstGeom>
        </p:spPr>
        <p:txBody>
          <a:bodyPr wrap="square">
            <a:spAutoFit/>
          </a:bodyPr>
          <a:lstStyle/>
          <a:p>
            <a:pPr>
              <a:spcAft>
                <a:spcPts val="600"/>
              </a:spcAft>
            </a:pPr>
            <a:r>
              <a:rPr lang="en-US" sz="1600" b="1" dirty="0">
                <a:solidFill>
                  <a:srgbClr val="000000"/>
                </a:solidFill>
                <a:ea typeface="Calibri" panose="020F0502020204030204" pitchFamily="34" charset="0"/>
              </a:rPr>
              <a:t>Examples of Actions Necessitating Completion of Disposition Forms - including, but not limited to -  </a:t>
            </a:r>
            <a:endParaRPr lang="en-US" sz="1600" dirty="0">
              <a:solidFill>
                <a:srgbClr val="000000"/>
              </a:solidFill>
              <a:ea typeface="Calibri" panose="020F0502020204030204" pitchFamily="34" charset="0"/>
            </a:endParaRPr>
          </a:p>
          <a:p>
            <a:pPr marL="285750" indent="-285750">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Excessive absences or lateness for class or clinical assignments</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Lack of professional dress or demeanor when interacting with other students, clients/patient, preceptors or faculty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disruptive behavior toward faculty, staff, preceptors, peer student or guest speakers</a:t>
            </a:r>
            <a:r>
              <a:rPr lang="en-US" dirty="0">
                <a:solidFill>
                  <a:srgbClr val="943634"/>
                </a:solidFill>
                <a:ea typeface="Times New Roman" panose="02020603050405020304" pitchFamily="18" charset="0"/>
                <a:cs typeface="Courier New" panose="02070309020205020404" pitchFamily="49" charset="0"/>
              </a:rPr>
              <a:t>.</a:t>
            </a:r>
            <a:r>
              <a:rPr lang="en-US" dirty="0">
                <a:solidFill>
                  <a:srgbClr val="000000"/>
                </a:solidFill>
                <a:ea typeface="Times New Roman" panose="02020603050405020304" pitchFamily="18" charset="0"/>
                <a:cs typeface="Courier New" panose="02070309020205020404" pitchFamily="49" charset="0"/>
              </a:rPr>
              <a:t> This includes classroom disruptive behavior.  This extends to clients/patients and preceptors when students are in a clinical area affiliated with their program of study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Exhibiting a lack of proficiency and/or professionalism in written and/or oral language skills, including electronic forms of communications (i.e., e-mail, text, social media, etc.)</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Demonstrating a lack of content/ clinical knowledge, including appropriate skill progression, in any content area at the student’s current level</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Plagiarism or cheating on any graded activity</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Blatant dishonesty or breach of confidentiality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Purposefully compromising the well-being of a client/patient </a:t>
            </a:r>
          </a:p>
          <a:p>
            <a:pPr marL="285750" marR="0" lvl="0" indent="-285750">
              <a:spcBef>
                <a:spcPts val="0"/>
              </a:spcBef>
              <a:spcAft>
                <a:spcPts val="600"/>
              </a:spcAft>
              <a:buFont typeface="Arial" panose="020B0604020202020204" pitchFamily="34" charset="0"/>
              <a:buChar char="•"/>
            </a:pPr>
            <a:r>
              <a:rPr lang="en-US" dirty="0">
                <a:solidFill>
                  <a:srgbClr val="000000"/>
                </a:solidFill>
                <a:ea typeface="Times New Roman" panose="02020603050405020304" pitchFamily="18" charset="0"/>
                <a:cs typeface="Courier New" panose="02070309020205020404" pitchFamily="49" charset="0"/>
              </a:rPr>
              <a:t>Harassment of clients, preceptors, peer students, faculty, or staff   </a:t>
            </a:r>
          </a:p>
        </p:txBody>
      </p:sp>
      <p:sp>
        <p:nvSpPr>
          <p:cNvPr id="4" name="Slide Number Placeholder 3"/>
          <p:cNvSpPr>
            <a:spLocks noGrp="1"/>
          </p:cNvSpPr>
          <p:nvPr>
            <p:ph type="sldNum" sz="quarter" idx="12"/>
          </p:nvPr>
        </p:nvSpPr>
        <p:spPr/>
        <p:txBody>
          <a:bodyPr/>
          <a:lstStyle/>
          <a:p>
            <a:fld id="{EEB0CD40-94CA-4ED0-9C01-8A68981E5043}" type="slidenum">
              <a:rPr lang="en-US" smtClean="0"/>
              <a:t>53</a:t>
            </a:fld>
            <a:endParaRPr lang="en-US" dirty="0"/>
          </a:p>
        </p:txBody>
      </p:sp>
      <p:pic>
        <p:nvPicPr>
          <p:cNvPr id="10" name="Picture 9">
            <a:extLst>
              <a:ext uri="{FF2B5EF4-FFF2-40B4-BE49-F238E27FC236}">
                <a16:creationId xmlns:a16="http://schemas.microsoft.com/office/drawing/2014/main" id="{E83FA7C8-0455-4A95-89AD-B1BA4C9C1F3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851A298C-FCF3-4B31-859F-2BD2F78394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7274434"/>
      </p:ext>
    </p:extLst>
  </p:cSld>
  <p:clrMapOvr>
    <a:masterClrMapping/>
  </p:clrMapOvr>
  <mc:AlternateContent xmlns:mc="http://schemas.openxmlformats.org/markup-compatibility/2006">
    <mc:Choice xmlns:p14="http://schemas.microsoft.com/office/powerpoint/2010/main" Requires="p14">
      <p:transition spd="slow" p14:dur="2000" advTm="9538"/>
    </mc:Choice>
    <mc:Fallback>
      <p:transition spd="slow" advTm="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267128" y="179047"/>
            <a:ext cx="8319009" cy="400110"/>
          </a:xfrm>
          <a:prstGeom prst="rect">
            <a:avLst/>
          </a:prstGeom>
          <a:solidFill>
            <a:srgbClr val="FFFFCC"/>
          </a:solidFill>
        </p:spPr>
        <p:txBody>
          <a:bodyPr wrap="none" rtlCol="0">
            <a:spAutoFit/>
          </a:bodyPr>
          <a:lstStyle/>
          <a:p>
            <a:r>
              <a:rPr lang="en-US" sz="2000" b="1" dirty="0"/>
              <a:t>Disposition Policy – College of Nursing and Health Sciences – Reporting Form</a:t>
            </a:r>
          </a:p>
        </p:txBody>
      </p:sp>
      <p:sp>
        <p:nvSpPr>
          <p:cNvPr id="8" name="Rectangle 7"/>
          <p:cNvSpPr/>
          <p:nvPr/>
        </p:nvSpPr>
        <p:spPr>
          <a:xfrm>
            <a:off x="267128" y="579157"/>
            <a:ext cx="8476181" cy="338554"/>
          </a:xfrm>
          <a:prstGeom prst="rect">
            <a:avLst/>
          </a:prstGeom>
        </p:spPr>
        <p:txBody>
          <a:bodyPr wrap="square">
            <a:spAutoFit/>
          </a:bodyPr>
          <a:lstStyle/>
          <a:p>
            <a:r>
              <a:rPr lang="en-US" sz="1600" dirty="0">
                <a:hlinkClick r:id="rId5"/>
              </a:rPr>
              <a:t>https://www.valdosta.edu/colleges/nursing-and-health-sciences/documents/disposition-policy.pdf</a:t>
            </a:r>
            <a:endParaRPr lang="en-US" sz="1600" dirty="0"/>
          </a:p>
        </p:txBody>
      </p:sp>
      <p:sp>
        <p:nvSpPr>
          <p:cNvPr id="4" name="Rectangle 3"/>
          <p:cNvSpPr/>
          <p:nvPr/>
        </p:nvSpPr>
        <p:spPr>
          <a:xfrm>
            <a:off x="267128" y="1003126"/>
            <a:ext cx="8632862" cy="5463034"/>
          </a:xfrm>
          <a:prstGeom prst="rect">
            <a:avLst/>
          </a:prstGeom>
        </p:spPr>
        <p:txBody>
          <a:bodyPr wrap="square">
            <a:spAutoFit/>
          </a:bodyPr>
          <a:lstStyle/>
          <a:p>
            <a:r>
              <a:rPr lang="en-US" sz="1600" b="1" dirty="0">
                <a:ea typeface="Times New Roman" panose="02020603050405020304" pitchFamily="18" charset="0"/>
                <a:cs typeface="Times New Roman" panose="02020603050405020304" pitchFamily="18" charset="0"/>
              </a:rPr>
              <a:t>Procedures for Assessing Dispositions </a:t>
            </a:r>
          </a:p>
          <a:p>
            <a:r>
              <a:rPr lang="en-US" sz="1600" dirty="0">
                <a:ea typeface="Times New Roman" panose="02020603050405020304" pitchFamily="18" charset="0"/>
              </a:rPr>
              <a:t> </a:t>
            </a:r>
          </a:p>
          <a:p>
            <a:pPr marL="285750" indent="-285750">
              <a:spcAft>
                <a:spcPts val="600"/>
              </a:spcAft>
              <a:buFont typeface="Arial" panose="020B0604020202020204" pitchFamily="34" charset="0"/>
              <a:buChar char="•"/>
            </a:pPr>
            <a:r>
              <a:rPr lang="en-US" sz="1600" dirty="0">
                <a:ea typeface="Calibri" panose="020F0502020204030204" pitchFamily="34" charset="0"/>
              </a:rPr>
              <a:t>A student’s professional dispositions will be assessed in classes, clinical, and community settings</a:t>
            </a:r>
          </a:p>
          <a:p>
            <a:pPr marL="285750" indent="-285750">
              <a:spcAft>
                <a:spcPts val="600"/>
              </a:spcAft>
              <a:buFont typeface="Arial" panose="020B0604020202020204" pitchFamily="34" charset="0"/>
              <a:buChar char="•"/>
            </a:pPr>
            <a:r>
              <a:rPr lang="en-US" sz="1600" dirty="0">
                <a:ea typeface="Calibri" panose="020F0502020204030204" pitchFamily="34" charset="0"/>
              </a:rPr>
              <a:t>The instructor or preceptor who identifies a deficiency or behavior inconsistent with established dispositions will follow these procedures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Upon a student’s action which necessitates the completion of a disposition report, the instructor or preceptor will schedule an informal meeting.  The purpose of the meeting with the student is to discuss the area of concern and offer possible solutions and remedies.</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date of the meeting, the instructor’s specific concerns and potential solutions will be documented on the Disposition Report Form and placed in the student’s file</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Both instructor and student will receive a copy of the completed form. </a:t>
            </a:r>
          </a:p>
          <a:p>
            <a:pPr marL="742950" lvl="1" indent="-285750">
              <a:spcAft>
                <a:spcPts val="600"/>
              </a:spcAft>
              <a:buFont typeface="Arial" panose="020B0604020202020204" pitchFamily="34" charset="0"/>
              <a:buChar char="•"/>
            </a:pPr>
            <a:r>
              <a:rPr lang="en-US" sz="1600" dirty="0">
                <a:ea typeface="Times New Roman" panose="02020603050405020304" pitchFamily="18" charset="0"/>
              </a:rPr>
              <a:t>The faculty member involved in the informal meeting must complete either a VSU Student Conduct Incident Report or a VSU Academic Integrity Report if applicable</a:t>
            </a:r>
          </a:p>
          <a:p>
            <a:pPr marL="285750" indent="-285750">
              <a:spcAft>
                <a:spcPts val="600"/>
              </a:spcAft>
              <a:buFont typeface="Arial" panose="020B0604020202020204" pitchFamily="34" charset="0"/>
              <a:buChar char="•"/>
            </a:pPr>
            <a:r>
              <a:rPr lang="en-US" sz="1600" dirty="0">
                <a:effectLst/>
                <a:ea typeface="Times New Roman" panose="02020603050405020304" pitchFamily="18" charset="0"/>
              </a:rPr>
              <a:t>If a second meeting becomes necessary, based on the same deficiency or additional behaviors of concern there will be a meeting with the student that will include other parties (advisor, department chair/dean, program coordinator, </a:t>
            </a:r>
            <a:r>
              <a:rPr lang="en-US" sz="1600" dirty="0" err="1">
                <a:effectLst/>
                <a:ea typeface="Times New Roman" panose="02020603050405020304" pitchFamily="18" charset="0"/>
              </a:rPr>
              <a:t>etc</a:t>
            </a:r>
            <a:r>
              <a:rPr lang="en-US" sz="1600" dirty="0">
                <a:effectLst/>
                <a:ea typeface="Times New Roman" panose="02020603050405020304" pitchFamily="18" charset="0"/>
              </a:rPr>
              <a:t>)</a:t>
            </a:r>
          </a:p>
          <a:p>
            <a:pPr marL="742950" lvl="1" indent="-285750">
              <a:buFont typeface="Arial" panose="020B0604020202020204" pitchFamily="34" charset="0"/>
              <a:buChar char="•"/>
            </a:pPr>
            <a:r>
              <a:rPr lang="en-US" sz="1600" dirty="0"/>
              <a:t>The result of this meeting may be a recommendation that the student</a:t>
            </a:r>
          </a:p>
          <a:p>
            <a:pPr lvl="1"/>
            <a:r>
              <a:rPr lang="en-US" sz="1600" dirty="0"/>
              <a:t>be allowed to continue her/his program, development of a remediation</a:t>
            </a:r>
          </a:p>
          <a:p>
            <a:pPr lvl="1"/>
            <a:r>
              <a:rPr lang="en-US" sz="1600" dirty="0"/>
              <a:t>plan, or a determination to remove the student from the program.  </a:t>
            </a:r>
            <a:endParaRPr lang="en-US" sz="1400" dirty="0">
              <a:effectLst/>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EEB0CD40-94CA-4ED0-9C01-8A68981E5043}" type="slidenum">
              <a:rPr lang="en-US" smtClean="0"/>
              <a:t>54</a:t>
            </a:fld>
            <a:endParaRPr lang="en-US" dirty="0"/>
          </a:p>
        </p:txBody>
      </p:sp>
      <p:pic>
        <p:nvPicPr>
          <p:cNvPr id="7" name="Picture 6">
            <a:extLst>
              <a:ext uri="{FF2B5EF4-FFF2-40B4-BE49-F238E27FC236}">
                <a16:creationId xmlns:a16="http://schemas.microsoft.com/office/drawing/2014/main" id="{456A4B80-3DD3-4AEA-BDB7-0E4845D36BBD}"/>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6B82826C-B853-40C1-A3A1-3ED2494E88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43315615"/>
      </p:ext>
    </p:extLst>
  </p:cSld>
  <p:clrMapOvr>
    <a:masterClrMapping/>
  </p:clrMapOvr>
  <mc:AlternateContent xmlns:mc="http://schemas.openxmlformats.org/markup-compatibility/2006">
    <mc:Choice xmlns:p14="http://schemas.microsoft.com/office/powerpoint/2010/main" Requires="p14">
      <p:transition spd="slow" p14:dur="2000" advTm="5048"/>
    </mc:Choice>
    <mc:Fallback>
      <p:transition spd="slow" advTm="5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661" y="744214"/>
            <a:ext cx="8743307" cy="2781018"/>
          </a:xfrm>
          <a:prstGeom prst="rect">
            <a:avLst/>
          </a:prstGeom>
        </p:spPr>
        <p:txBody>
          <a:bodyPr wrap="square">
            <a:spAutoFit/>
          </a:bodyPr>
          <a:lstStyle/>
          <a:p>
            <a:pPr marL="171450" indent="-171450">
              <a:spcAft>
                <a:spcPts val="600"/>
              </a:spcAft>
              <a:buFont typeface="Arial" panose="020B0604020202020204" pitchFamily="34" charset="0"/>
              <a:buChar char="•"/>
            </a:pPr>
            <a:r>
              <a:rPr lang="en-US" sz="1600" dirty="0">
                <a:ea typeface="Calibri" panose="020F0502020204030204" pitchFamily="34" charset="0"/>
              </a:rPr>
              <a:t>The School of Health Sciences encourages students to seek open discussion, and resolution, to grievance by applying the following procedure:</a:t>
            </a:r>
            <a:endParaRPr lang="en-US" sz="1600" dirty="0">
              <a:ea typeface="Times New Roman" panose="02020603050405020304" pitchFamily="18" charset="0"/>
            </a:endParaRP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The exercise physiology student with a problem is obligated first to seek a resolution to the problem with the involved faculty member</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the student should submit a written request for review with supporting evidence to the Associate Dean of Health Sciences</a:t>
            </a:r>
          </a:p>
          <a:p>
            <a:pPr marL="1143000" marR="0" lvl="2" indent="-228600">
              <a:lnSpc>
                <a:spcPct val="115000"/>
              </a:lnSpc>
              <a:spcBef>
                <a:spcPts val="0"/>
              </a:spcBef>
              <a:spcAft>
                <a:spcPts val="600"/>
              </a:spcAft>
              <a:buFont typeface="Arial" panose="020B0604020202020204" pitchFamily="34" charset="0"/>
              <a:buChar char="•"/>
            </a:pPr>
            <a:r>
              <a:rPr lang="en-US" sz="1600" dirty="0">
                <a:ea typeface="Calibri" panose="020F0502020204030204" pitchFamily="34" charset="0"/>
                <a:cs typeface="Times New Roman" panose="02020603050405020304" pitchFamily="18" charset="0"/>
              </a:rPr>
              <a:t>If a satisfactory resolution cannot be reached between the student and the Associate Dean, the student may appeal in writing to the Dean of the College of Nursing and Health Sciences</a:t>
            </a:r>
          </a:p>
        </p:txBody>
      </p:sp>
      <p:sp>
        <p:nvSpPr>
          <p:cNvPr id="3" name="TextBox 2"/>
          <p:cNvSpPr txBox="1"/>
          <p:nvPr/>
        </p:nvSpPr>
        <p:spPr>
          <a:xfrm>
            <a:off x="174661" y="195209"/>
            <a:ext cx="2118400" cy="369332"/>
          </a:xfrm>
          <a:prstGeom prst="rect">
            <a:avLst/>
          </a:prstGeom>
          <a:solidFill>
            <a:srgbClr val="FFFFCC"/>
          </a:solidFill>
        </p:spPr>
        <p:txBody>
          <a:bodyPr wrap="none" rtlCol="0">
            <a:spAutoFit/>
          </a:bodyPr>
          <a:lstStyle/>
          <a:p>
            <a:r>
              <a:rPr lang="en-US" b="1" dirty="0"/>
              <a:t>Academic Grievance</a:t>
            </a:r>
          </a:p>
        </p:txBody>
      </p:sp>
      <p:sp>
        <p:nvSpPr>
          <p:cNvPr id="5" name="Slide Number Placeholder 4"/>
          <p:cNvSpPr>
            <a:spLocks noGrp="1"/>
          </p:cNvSpPr>
          <p:nvPr>
            <p:ph type="sldNum" sz="quarter" idx="12"/>
          </p:nvPr>
        </p:nvSpPr>
        <p:spPr/>
        <p:txBody>
          <a:bodyPr/>
          <a:lstStyle/>
          <a:p>
            <a:fld id="{EEB0CD40-94CA-4ED0-9C01-8A68981E5043}" type="slidenum">
              <a:rPr lang="en-US" smtClean="0"/>
              <a:t>55</a:t>
            </a:fld>
            <a:endParaRPr lang="en-US"/>
          </a:p>
        </p:txBody>
      </p:sp>
      <p:sp>
        <p:nvSpPr>
          <p:cNvPr id="7" name="Rectangle 6">
            <a:extLst>
              <a:ext uri="{FF2B5EF4-FFF2-40B4-BE49-F238E27FC236}">
                <a16:creationId xmlns:a16="http://schemas.microsoft.com/office/drawing/2014/main" id="{8DA84B72-B310-412A-8941-BA37E8B62313}"/>
              </a:ext>
            </a:extLst>
          </p:cNvPr>
          <p:cNvSpPr/>
          <p:nvPr/>
        </p:nvSpPr>
        <p:spPr>
          <a:xfrm>
            <a:off x="467957" y="4364234"/>
            <a:ext cx="4572000" cy="923330"/>
          </a:xfrm>
          <a:prstGeom prst="rect">
            <a:avLst/>
          </a:prstGeom>
        </p:spPr>
        <p:txBody>
          <a:bodyPr>
            <a:spAutoFit/>
          </a:bodyPr>
          <a:lstStyle/>
          <a:p>
            <a:r>
              <a:rPr lang="en-US" dirty="0">
                <a:hlinkClick r:id="rId5"/>
              </a:rPr>
              <a:t>https://www.valdosta.edu/academics/academic-affairs/concerns-complaints-grievances.php</a:t>
            </a:r>
            <a:endParaRPr lang="en-US" dirty="0"/>
          </a:p>
          <a:p>
            <a:endParaRPr lang="en-US" dirty="0"/>
          </a:p>
        </p:txBody>
      </p:sp>
      <p:sp>
        <p:nvSpPr>
          <p:cNvPr id="8" name="TextBox 7">
            <a:extLst>
              <a:ext uri="{FF2B5EF4-FFF2-40B4-BE49-F238E27FC236}">
                <a16:creationId xmlns:a16="http://schemas.microsoft.com/office/drawing/2014/main" id="{A9D514F9-2E49-4D99-8163-A0385C781082}"/>
              </a:ext>
            </a:extLst>
          </p:cNvPr>
          <p:cNvSpPr txBox="1"/>
          <p:nvPr/>
        </p:nvSpPr>
        <p:spPr>
          <a:xfrm>
            <a:off x="349623" y="3849443"/>
            <a:ext cx="6696770" cy="369332"/>
          </a:xfrm>
          <a:prstGeom prst="rect">
            <a:avLst/>
          </a:prstGeom>
          <a:solidFill>
            <a:srgbClr val="FFFFCC"/>
          </a:solidFill>
        </p:spPr>
        <p:txBody>
          <a:bodyPr wrap="none" rtlCol="0">
            <a:spAutoFit/>
          </a:bodyPr>
          <a:lstStyle/>
          <a:p>
            <a:r>
              <a:rPr lang="en-US" b="1" dirty="0"/>
              <a:t>VSU Student Concerns and Complaints/Grievances including Process</a:t>
            </a:r>
          </a:p>
        </p:txBody>
      </p:sp>
      <p:pic>
        <p:nvPicPr>
          <p:cNvPr id="10" name="Picture 9">
            <a:extLst>
              <a:ext uri="{FF2B5EF4-FFF2-40B4-BE49-F238E27FC236}">
                <a16:creationId xmlns:a16="http://schemas.microsoft.com/office/drawing/2014/main" id="{295DE227-A96D-4A9D-9C37-536712C84398}"/>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4" name="Audio 3">
            <a:hlinkClick r:id="" action="ppaction://media"/>
            <a:extLst>
              <a:ext uri="{FF2B5EF4-FFF2-40B4-BE49-F238E27FC236}">
                <a16:creationId xmlns:a16="http://schemas.microsoft.com/office/drawing/2014/main" id="{A8B9D06D-4F59-4CF0-A5AF-288C04907F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9906981"/>
      </p:ext>
    </p:extLst>
  </p:cSld>
  <p:clrMapOvr>
    <a:masterClrMapping/>
  </p:clrMapOvr>
  <mc:AlternateContent xmlns:mc="http://schemas.openxmlformats.org/markup-compatibility/2006">
    <mc:Choice xmlns:p14="http://schemas.microsoft.com/office/powerpoint/2010/main" Requires="p14">
      <p:transition spd="slow" p14:dur="2000" advTm="7696"/>
    </mc:Choice>
    <mc:Fallback>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085571" cy="369332"/>
          </a:xfrm>
          <a:prstGeom prst="rect">
            <a:avLst/>
          </a:prstGeom>
          <a:solidFill>
            <a:srgbClr val="FFFFCC"/>
          </a:solidFill>
        </p:spPr>
        <p:txBody>
          <a:bodyPr wrap="none" rtlCol="0">
            <a:spAutoFit/>
          </a:bodyPr>
          <a:lstStyle/>
          <a:p>
            <a:r>
              <a:rPr lang="en-US" b="1" dirty="0"/>
              <a:t>Final Grade Appeals</a:t>
            </a:r>
          </a:p>
        </p:txBody>
      </p:sp>
      <p:sp>
        <p:nvSpPr>
          <p:cNvPr id="5" name="Rectangle 4"/>
          <p:cNvSpPr/>
          <p:nvPr/>
        </p:nvSpPr>
        <p:spPr>
          <a:xfrm>
            <a:off x="174661" y="1281677"/>
            <a:ext cx="8671388" cy="3924151"/>
          </a:xfrm>
          <a:prstGeom prst="rect">
            <a:avLst/>
          </a:prstGeom>
        </p:spPr>
        <p:txBody>
          <a:bodyPr wrap="square">
            <a:spAutoFit/>
          </a:bodyPr>
          <a:lstStyle/>
          <a:p>
            <a:r>
              <a:rPr lang="en-US" sz="1600" b="1" u="sng" dirty="0"/>
              <a:t>RATIONALE FOR GRADE APPEALS</a:t>
            </a:r>
          </a:p>
          <a:p>
            <a:endParaRPr lang="en-US" sz="1600" b="1" u="sng" dirty="0"/>
          </a:p>
          <a:p>
            <a:pPr marL="285750" indent="-285750">
              <a:spcAft>
                <a:spcPts val="600"/>
              </a:spcAft>
              <a:buFont typeface="Arial" panose="020B0604020202020204" pitchFamily="34" charset="0"/>
              <a:buChar char="•"/>
            </a:pPr>
            <a:r>
              <a:rPr lang="en-US" sz="1600" dirty="0"/>
              <a:t>Any student considering a grade appeal should understand that each faculty member has the right and responsibility to determine grades according to any method chosen by the faculty member as long as these methods follow professional and disciplinary standards, are clearly communicated to everyone in the class, and are equally applied to all students</a:t>
            </a:r>
          </a:p>
          <a:p>
            <a:pPr>
              <a:spcAft>
                <a:spcPts val="600"/>
              </a:spcAft>
            </a:pPr>
            <a:endParaRPr lang="en-US" sz="1600" dirty="0"/>
          </a:p>
          <a:p>
            <a:pPr marL="285750" indent="-285750">
              <a:spcAft>
                <a:spcPts val="600"/>
              </a:spcAft>
              <a:buFont typeface="Arial" panose="020B0604020202020204" pitchFamily="34" charset="0"/>
              <a:buChar char="•"/>
            </a:pPr>
            <a:r>
              <a:rPr lang="en-US" sz="1600" dirty="0"/>
              <a:t>Therefore, grades should only be appealed under circumstances such as the following:</a:t>
            </a:r>
          </a:p>
          <a:p>
            <a:pPr lvl="1">
              <a:spcAft>
                <a:spcPts val="600"/>
              </a:spcAft>
            </a:pPr>
            <a:r>
              <a:rPr lang="en-US" sz="1600" dirty="0"/>
              <a:t>	(a) The assignment of a grade to a particular student by application of more exacting requirements than were applied to other students in the course</a:t>
            </a:r>
          </a:p>
          <a:p>
            <a:pPr lvl="1">
              <a:spcAft>
                <a:spcPts val="600"/>
              </a:spcAft>
            </a:pPr>
            <a:r>
              <a:rPr lang="en-US" sz="1600" dirty="0"/>
              <a:t>	(b) The assignment of a grade to a particular student on some basis other than performance in the course</a:t>
            </a:r>
          </a:p>
          <a:p>
            <a:pPr lvl="1">
              <a:spcAft>
                <a:spcPts val="600"/>
              </a:spcAft>
            </a:pPr>
            <a:r>
              <a:rPr lang="en-US" sz="1600" dirty="0"/>
              <a:t>	(c) The assignment of a grade by a substantial departure from the instructor's previously announced standards</a:t>
            </a:r>
          </a:p>
        </p:txBody>
      </p:sp>
      <p:sp>
        <p:nvSpPr>
          <p:cNvPr id="6" name="Rectangle 5"/>
          <p:cNvSpPr/>
          <p:nvPr/>
        </p:nvSpPr>
        <p:spPr>
          <a:xfrm>
            <a:off x="236305" y="5248390"/>
            <a:ext cx="8548099" cy="1323439"/>
          </a:xfrm>
          <a:prstGeom prst="rect">
            <a:avLst/>
          </a:prstGeom>
        </p:spPr>
        <p:txBody>
          <a:bodyPr wrap="square">
            <a:spAutoFit/>
          </a:bodyPr>
          <a:lstStyle/>
          <a:p>
            <a:pPr marL="285750" indent="-285750">
              <a:buFont typeface="Arial" panose="020B0604020202020204" pitchFamily="34" charset="0"/>
              <a:buChar char="•"/>
            </a:pPr>
            <a:r>
              <a:rPr lang="en-US" sz="1600" dirty="0"/>
              <a:t>The grade appeal procedure is not to be used to review the judgment of an</a:t>
            </a:r>
          </a:p>
          <a:p>
            <a:r>
              <a:rPr lang="en-US" sz="1600" dirty="0"/>
              <a:t>instructor in assessing the quality of a student's work nor is it to be used if the</a:t>
            </a:r>
          </a:p>
          <a:p>
            <a:r>
              <a:rPr lang="en-US" sz="1600" dirty="0"/>
              <a:t>student disagrees with the instructor on how the course was conducted. Such</a:t>
            </a:r>
          </a:p>
          <a:p>
            <a:r>
              <a:rPr lang="en-US" sz="1600" dirty="0"/>
              <a:t>concerns should be shared with the instructor and/or the appropriate department</a:t>
            </a:r>
          </a:p>
          <a:p>
            <a:r>
              <a:rPr lang="en-US" sz="1600" dirty="0"/>
              <a:t> head. </a:t>
            </a:r>
          </a:p>
        </p:txBody>
      </p:sp>
      <p:sp>
        <p:nvSpPr>
          <p:cNvPr id="2" name="Rectangle 1"/>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4" name="Slide Number Placeholder 3"/>
          <p:cNvSpPr>
            <a:spLocks noGrp="1"/>
          </p:cNvSpPr>
          <p:nvPr>
            <p:ph type="sldNum" sz="quarter" idx="12"/>
          </p:nvPr>
        </p:nvSpPr>
        <p:spPr/>
        <p:txBody>
          <a:bodyPr/>
          <a:lstStyle/>
          <a:p>
            <a:fld id="{EEB0CD40-94CA-4ED0-9C01-8A68981E5043}" type="slidenum">
              <a:rPr lang="en-US" smtClean="0"/>
              <a:t>56</a:t>
            </a:fld>
            <a:endParaRPr lang="en-US" dirty="0"/>
          </a:p>
        </p:txBody>
      </p:sp>
      <p:pic>
        <p:nvPicPr>
          <p:cNvPr id="9" name="Picture 8">
            <a:extLst>
              <a:ext uri="{FF2B5EF4-FFF2-40B4-BE49-F238E27FC236}">
                <a16:creationId xmlns:a16="http://schemas.microsoft.com/office/drawing/2014/main" id="{8F219C01-CCE3-4B64-995B-FF3FD239E2B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9AB5D55F-B2FA-4B0E-BB51-DBDBACCE31A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50605429"/>
      </p:ext>
    </p:extLst>
  </p:cSld>
  <p:clrMapOvr>
    <a:masterClrMapping/>
  </p:clrMapOvr>
  <mc:AlternateContent xmlns:mc="http://schemas.openxmlformats.org/markup-compatibility/2006">
    <mc:Choice xmlns:p14="http://schemas.microsoft.com/office/powerpoint/2010/main" Requires="p14">
      <p:transition spd="slow" p14:dur="2000" advTm="20441"/>
    </mc:Choice>
    <mc:Fallback>
      <p:transition spd="slow" advTm="2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4661" y="195209"/>
            <a:ext cx="2982035" cy="369332"/>
          </a:xfrm>
          <a:prstGeom prst="rect">
            <a:avLst/>
          </a:prstGeom>
          <a:solidFill>
            <a:srgbClr val="FFFFCC"/>
          </a:solidFill>
        </p:spPr>
        <p:txBody>
          <a:bodyPr wrap="none" rtlCol="0">
            <a:spAutoFit/>
          </a:bodyPr>
          <a:lstStyle/>
          <a:p>
            <a:r>
              <a:rPr lang="en-US" b="1" dirty="0"/>
              <a:t>Final Grade Appeals - Process</a:t>
            </a:r>
          </a:p>
        </p:txBody>
      </p:sp>
      <p:sp>
        <p:nvSpPr>
          <p:cNvPr id="4" name="Rectangle 3"/>
          <p:cNvSpPr/>
          <p:nvPr/>
        </p:nvSpPr>
        <p:spPr>
          <a:xfrm>
            <a:off x="174661" y="1262643"/>
            <a:ext cx="7813498" cy="2292935"/>
          </a:xfrm>
          <a:prstGeom prst="rect">
            <a:avLst/>
          </a:prstGeom>
        </p:spPr>
        <p:txBody>
          <a:bodyPr wrap="square">
            <a:spAutoFit/>
          </a:bodyPr>
          <a:lstStyle/>
          <a:p>
            <a:pPr marL="285750" indent="-285750">
              <a:spcAft>
                <a:spcPts val="600"/>
              </a:spcAft>
              <a:buFont typeface="Arial" panose="020B0604020202020204" pitchFamily="34" charset="0"/>
              <a:buChar char="•"/>
            </a:pPr>
            <a:r>
              <a:rPr lang="en-US" sz="1600" dirty="0"/>
              <a:t>Students who have just cause to appeal the assignment of a grade must first discuss the problem with their instructor</a:t>
            </a:r>
          </a:p>
          <a:p>
            <a:pPr marL="285750" indent="-285750">
              <a:spcAft>
                <a:spcPts val="600"/>
              </a:spcAft>
              <a:buFont typeface="Arial" panose="020B0604020202020204" pitchFamily="34" charset="0"/>
              <a:buChar char="•"/>
            </a:pPr>
            <a:r>
              <a:rPr lang="en-US" sz="1600" dirty="0"/>
              <a:t>This process must begin within 30 working days after the registrar’s office has posted final grades for the term in which the course was taken</a:t>
            </a:r>
          </a:p>
          <a:p>
            <a:pPr marL="285750" indent="-285750">
              <a:spcAft>
                <a:spcPts val="600"/>
              </a:spcAft>
              <a:buFont typeface="Arial" panose="020B0604020202020204" pitchFamily="34" charset="0"/>
              <a:buChar char="•"/>
            </a:pPr>
            <a:r>
              <a:rPr lang="en-US" sz="1600" dirty="0"/>
              <a:t>Further appeals are then directed, in order, to their instructor's Department Head, and Dean</a:t>
            </a:r>
          </a:p>
          <a:p>
            <a:pPr marL="285750" indent="-285750">
              <a:spcAft>
                <a:spcPts val="600"/>
              </a:spcAft>
              <a:buFont typeface="Arial" panose="020B0604020202020204" pitchFamily="34" charset="0"/>
              <a:buChar char="•"/>
            </a:pPr>
            <a:r>
              <a:rPr lang="en-US" sz="1600" dirty="0"/>
              <a:t>Copies of the final course grade appeal policy, procedures, and form are available in the Office of the Registrar</a:t>
            </a:r>
          </a:p>
        </p:txBody>
      </p:sp>
      <p:sp>
        <p:nvSpPr>
          <p:cNvPr id="6" name="Rectangle 5"/>
          <p:cNvSpPr/>
          <p:nvPr/>
        </p:nvSpPr>
        <p:spPr>
          <a:xfrm>
            <a:off x="174661" y="728926"/>
            <a:ext cx="7181636" cy="369332"/>
          </a:xfrm>
          <a:prstGeom prst="rect">
            <a:avLst/>
          </a:prstGeom>
        </p:spPr>
        <p:txBody>
          <a:bodyPr wrap="square">
            <a:spAutoFit/>
          </a:bodyPr>
          <a:lstStyle/>
          <a:p>
            <a:r>
              <a:rPr lang="en-US" dirty="0">
                <a:hlinkClick r:id="rId5"/>
              </a:rPr>
              <a:t>https://www.valdosta.edu/academics/academic-affairs/grade-appeals.php</a:t>
            </a:r>
            <a:endParaRPr lang="en-US" dirty="0"/>
          </a:p>
        </p:txBody>
      </p:sp>
      <p:sp>
        <p:nvSpPr>
          <p:cNvPr id="2" name="Slide Number Placeholder 1"/>
          <p:cNvSpPr>
            <a:spLocks noGrp="1"/>
          </p:cNvSpPr>
          <p:nvPr>
            <p:ph type="sldNum" sz="quarter" idx="12"/>
          </p:nvPr>
        </p:nvSpPr>
        <p:spPr/>
        <p:txBody>
          <a:bodyPr/>
          <a:lstStyle/>
          <a:p>
            <a:fld id="{EEB0CD40-94CA-4ED0-9C01-8A68981E5043}" type="slidenum">
              <a:rPr lang="en-US" smtClean="0"/>
              <a:t>57</a:t>
            </a:fld>
            <a:endParaRPr lang="en-US"/>
          </a:p>
        </p:txBody>
      </p:sp>
      <p:pic>
        <p:nvPicPr>
          <p:cNvPr id="9" name="Picture 8">
            <a:extLst>
              <a:ext uri="{FF2B5EF4-FFF2-40B4-BE49-F238E27FC236}">
                <a16:creationId xmlns:a16="http://schemas.microsoft.com/office/drawing/2014/main" id="{272E03C1-2887-4AC3-8D18-2C4E9B93E075}"/>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2A2DB40A-DD7A-4126-956A-0FC0E003C99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91447477"/>
      </p:ext>
    </p:extLst>
  </p:cSld>
  <p:clrMapOvr>
    <a:masterClrMapping/>
  </p:clrMapOvr>
  <mc:AlternateContent xmlns:mc="http://schemas.openxmlformats.org/markup-compatibility/2006">
    <mc:Choice xmlns:p14="http://schemas.microsoft.com/office/powerpoint/2010/main" Requires="p14">
      <p:transition spd="slow" p14:dur="2000" advTm="12755"/>
    </mc:Choice>
    <mc:Fallback>
      <p:transition spd="slow" advTm="12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0500" y="691374"/>
            <a:ext cx="8351334" cy="646331"/>
          </a:xfrm>
          <a:prstGeom prst="rect">
            <a:avLst/>
          </a:prstGeom>
          <a:noFill/>
        </p:spPr>
        <p:txBody>
          <a:bodyPr wrap="square" rtlCol="0">
            <a:spAutoFit/>
          </a:bodyPr>
          <a:lstStyle/>
          <a:p>
            <a:pPr marL="285750" indent="-285750">
              <a:buFont typeface="Arial" panose="020B0604020202020204" pitchFamily="34" charset="0"/>
              <a:buChar char="•"/>
            </a:pPr>
            <a:r>
              <a:rPr lang="en-US" dirty="0"/>
              <a:t>Policies and procedures establish boundaries for acceptable behavior and guidelines for best practices.  They set clear communication as to how you are expected to act.</a:t>
            </a:r>
          </a:p>
        </p:txBody>
      </p:sp>
      <p:sp>
        <p:nvSpPr>
          <p:cNvPr id="4" name="TextBox 3">
            <a:extLst>
              <a:ext uri="{FF2B5EF4-FFF2-40B4-BE49-F238E27FC236}">
                <a16:creationId xmlns:a16="http://schemas.microsoft.com/office/drawing/2014/main" id="{CA52754C-234F-45D1-9F55-B9DE6CCF0952}"/>
              </a:ext>
            </a:extLst>
          </p:cNvPr>
          <p:cNvSpPr txBox="1"/>
          <p:nvPr/>
        </p:nvSpPr>
        <p:spPr>
          <a:xfrm>
            <a:off x="190500" y="71512"/>
            <a:ext cx="5373907" cy="400110"/>
          </a:xfrm>
          <a:prstGeom prst="rect">
            <a:avLst/>
          </a:prstGeom>
          <a:solidFill>
            <a:srgbClr val="FFFFCC"/>
          </a:solidFill>
        </p:spPr>
        <p:txBody>
          <a:bodyPr wrap="none" rtlCol="0">
            <a:spAutoFit/>
          </a:bodyPr>
          <a:lstStyle/>
          <a:p>
            <a:r>
              <a:rPr lang="en-US" sz="2000" b="1" dirty="0"/>
              <a:t>Section IV – Take Home - Policies and Procedures</a:t>
            </a:r>
          </a:p>
        </p:txBody>
      </p:sp>
      <p:sp>
        <p:nvSpPr>
          <p:cNvPr id="2" name="Slide Number Placeholder 1"/>
          <p:cNvSpPr>
            <a:spLocks noGrp="1"/>
          </p:cNvSpPr>
          <p:nvPr>
            <p:ph type="sldNum" sz="quarter" idx="12"/>
          </p:nvPr>
        </p:nvSpPr>
        <p:spPr/>
        <p:txBody>
          <a:bodyPr/>
          <a:lstStyle/>
          <a:p>
            <a:fld id="{EEB0CD40-94CA-4ED0-9C01-8A68981E5043}" type="slidenum">
              <a:rPr lang="en-US" smtClean="0"/>
              <a:t>58</a:t>
            </a:fld>
            <a:endParaRPr lang="en-US"/>
          </a:p>
        </p:txBody>
      </p:sp>
      <p:pic>
        <p:nvPicPr>
          <p:cNvPr id="8" name="Picture 7">
            <a:extLst>
              <a:ext uri="{FF2B5EF4-FFF2-40B4-BE49-F238E27FC236}">
                <a16:creationId xmlns:a16="http://schemas.microsoft.com/office/drawing/2014/main" id="{A7D0FDE7-C2E5-446F-BE0D-2C1B8D53604E}"/>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25171229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2847446" cy="369332"/>
          </a:xfrm>
          <a:prstGeom prst="rect">
            <a:avLst/>
          </a:prstGeom>
          <a:solidFill>
            <a:srgbClr val="FFFFCC"/>
          </a:solidFill>
        </p:spPr>
        <p:txBody>
          <a:bodyPr wrap="none" rtlCol="0">
            <a:spAutoFit/>
          </a:bodyPr>
          <a:lstStyle/>
          <a:p>
            <a:r>
              <a:rPr lang="en-US" b="1" dirty="0"/>
              <a:t>Section V – Tips for Success</a:t>
            </a:r>
          </a:p>
        </p:txBody>
      </p:sp>
      <p:sp>
        <p:nvSpPr>
          <p:cNvPr id="4" name="Slide Number Placeholder 3"/>
          <p:cNvSpPr>
            <a:spLocks noGrp="1"/>
          </p:cNvSpPr>
          <p:nvPr>
            <p:ph type="sldNum" sz="quarter" idx="12"/>
          </p:nvPr>
        </p:nvSpPr>
        <p:spPr/>
        <p:txBody>
          <a:bodyPr/>
          <a:lstStyle/>
          <a:p>
            <a:fld id="{EEB0CD40-94CA-4ED0-9C01-8A68981E5043}" type="slidenum">
              <a:rPr lang="en-US" smtClean="0"/>
              <a:t>59</a:t>
            </a:fld>
            <a:endParaRPr lang="en-US"/>
          </a:p>
        </p:txBody>
      </p:sp>
      <p:pic>
        <p:nvPicPr>
          <p:cNvPr id="7" name="Picture 6">
            <a:extLst>
              <a:ext uri="{FF2B5EF4-FFF2-40B4-BE49-F238E27FC236}">
                <a16:creationId xmlns:a16="http://schemas.microsoft.com/office/drawing/2014/main" id="{95D0DE3F-AD6A-4E0E-9C57-700C40359BAA}"/>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4210520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439158AF-098F-4130-85C0-17A0DB66D6D3}"/>
              </a:ext>
            </a:extLst>
          </p:cNvPr>
          <p:cNvSpPr txBox="1"/>
          <p:nvPr/>
        </p:nvSpPr>
        <p:spPr>
          <a:xfrm>
            <a:off x="3031030" y="2668318"/>
            <a:ext cx="1451872" cy="584775"/>
          </a:xfrm>
          <a:prstGeom prst="rect">
            <a:avLst/>
          </a:prstGeom>
          <a:noFill/>
        </p:spPr>
        <p:txBody>
          <a:bodyPr wrap="none" rtlCol="0">
            <a:spAutoFit/>
          </a:bodyPr>
          <a:lstStyle/>
          <a:p>
            <a:r>
              <a:rPr lang="en-US" sz="1600" dirty="0"/>
              <a:t>Paul Higgs, MS</a:t>
            </a:r>
          </a:p>
          <a:p>
            <a:r>
              <a:rPr lang="en-US" sz="1600" dirty="0"/>
              <a:t>Athletic Trainer</a:t>
            </a:r>
          </a:p>
        </p:txBody>
      </p:sp>
      <p:sp>
        <p:nvSpPr>
          <p:cNvPr id="30" name="TextBox 29">
            <a:extLst>
              <a:ext uri="{FF2B5EF4-FFF2-40B4-BE49-F238E27FC236}">
                <a16:creationId xmlns:a16="http://schemas.microsoft.com/office/drawing/2014/main" id="{A1413A0C-8BB6-4909-908F-9951A7B39F53}"/>
              </a:ext>
            </a:extLst>
          </p:cNvPr>
          <p:cNvSpPr txBox="1"/>
          <p:nvPr/>
        </p:nvSpPr>
        <p:spPr>
          <a:xfrm>
            <a:off x="236223" y="303712"/>
            <a:ext cx="5236690" cy="400110"/>
          </a:xfrm>
          <a:prstGeom prst="rect">
            <a:avLst/>
          </a:prstGeom>
          <a:noFill/>
        </p:spPr>
        <p:txBody>
          <a:bodyPr wrap="none" rtlCol="0">
            <a:spAutoFit/>
          </a:bodyPr>
          <a:lstStyle/>
          <a:p>
            <a:r>
              <a:rPr lang="en-US" sz="2000" b="1" dirty="0">
                <a:highlight>
                  <a:srgbClr val="FFFFCC"/>
                </a:highlight>
              </a:rPr>
              <a:t>Center for Exercise Medicine and Rehabilitation</a:t>
            </a:r>
          </a:p>
        </p:txBody>
      </p:sp>
      <p:sp>
        <p:nvSpPr>
          <p:cNvPr id="31" name="TextBox 30">
            <a:extLst>
              <a:ext uri="{FF2B5EF4-FFF2-40B4-BE49-F238E27FC236}">
                <a16:creationId xmlns:a16="http://schemas.microsoft.com/office/drawing/2014/main" id="{84A4F455-08D6-4269-BFA5-FA9CBC174239}"/>
              </a:ext>
            </a:extLst>
          </p:cNvPr>
          <p:cNvSpPr txBox="1"/>
          <p:nvPr/>
        </p:nvSpPr>
        <p:spPr>
          <a:xfrm>
            <a:off x="592058" y="2611890"/>
            <a:ext cx="1883464" cy="584775"/>
          </a:xfrm>
          <a:prstGeom prst="rect">
            <a:avLst/>
          </a:prstGeom>
          <a:noFill/>
        </p:spPr>
        <p:txBody>
          <a:bodyPr wrap="none" rtlCol="0">
            <a:spAutoFit/>
          </a:bodyPr>
          <a:lstStyle/>
          <a:p>
            <a:r>
              <a:rPr lang="en-US" sz="1600" dirty="0"/>
              <a:t>TBD</a:t>
            </a:r>
          </a:p>
          <a:p>
            <a:r>
              <a:rPr lang="en-US" sz="1600" dirty="0"/>
              <a:t>Exercise Physiologist</a:t>
            </a:r>
          </a:p>
        </p:txBody>
      </p:sp>
      <p:sp>
        <p:nvSpPr>
          <p:cNvPr id="2" name="Slide Number Placeholder 1"/>
          <p:cNvSpPr>
            <a:spLocks noGrp="1"/>
          </p:cNvSpPr>
          <p:nvPr>
            <p:ph type="sldNum" sz="quarter" idx="12"/>
          </p:nvPr>
        </p:nvSpPr>
        <p:spPr/>
        <p:txBody>
          <a:bodyPr/>
          <a:lstStyle/>
          <a:p>
            <a:fld id="{EEB0CD40-94CA-4ED0-9C01-8A68981E5043}" type="slidenum">
              <a:rPr lang="en-US" smtClean="0"/>
              <a:t>6</a:t>
            </a:fld>
            <a:endParaRPr lang="en-US"/>
          </a:p>
        </p:txBody>
      </p:sp>
      <p:pic>
        <p:nvPicPr>
          <p:cNvPr id="4" name="Picture 3">
            <a:extLst>
              <a:ext uri="{FF2B5EF4-FFF2-40B4-BE49-F238E27FC236}">
                <a16:creationId xmlns:a16="http://schemas.microsoft.com/office/drawing/2014/main" id="{90A71AC8-6718-4BC8-97BB-DF585B3F77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441" y="969052"/>
            <a:ext cx="1735050" cy="1626609"/>
          </a:xfrm>
          <a:prstGeom prst="rect">
            <a:avLst/>
          </a:prstGeom>
        </p:spPr>
      </p:pic>
      <p:pic>
        <p:nvPicPr>
          <p:cNvPr id="14" name="Picture 13">
            <a:extLst>
              <a:ext uri="{FF2B5EF4-FFF2-40B4-BE49-F238E27FC236}">
                <a16:creationId xmlns:a16="http://schemas.microsoft.com/office/drawing/2014/main" id="{F62A4874-C824-46A4-92B2-D6E72D16AC8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Picture 4" descr="Image result for blank face silhouette">
            <a:extLst>
              <a:ext uri="{FF2B5EF4-FFF2-40B4-BE49-F238E27FC236}">
                <a16:creationId xmlns:a16="http://schemas.microsoft.com/office/drawing/2014/main" id="{49BA38BC-0CB5-4782-990D-161248ACA82D}"/>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010787" y="980482"/>
            <a:ext cx="840266" cy="135474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604DB25E-5A18-4977-AA73-4474996EB4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75429394"/>
      </p:ext>
    </p:extLst>
  </p:cSld>
  <p:clrMapOvr>
    <a:masterClrMapping/>
  </p:clrMapOvr>
  <mc:AlternateContent xmlns:mc="http://schemas.openxmlformats.org/markup-compatibility/2006">
    <mc:Choice xmlns:p14="http://schemas.microsoft.com/office/powerpoint/2010/main" Requires="p14">
      <p:transition spd="slow" p14:dur="2000" advTm="25647"/>
    </mc:Choice>
    <mc:Fallback>
      <p:transition spd="slow" advTm="25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2" y="71512"/>
            <a:ext cx="1844992" cy="400110"/>
          </a:xfrm>
          <a:prstGeom prst="rect">
            <a:avLst/>
          </a:prstGeom>
          <a:solidFill>
            <a:srgbClr val="FFFFCC"/>
          </a:solidFill>
        </p:spPr>
        <p:txBody>
          <a:bodyPr wrap="none" rtlCol="0">
            <a:spAutoFit/>
          </a:bodyPr>
          <a:lstStyle/>
          <a:p>
            <a:r>
              <a:rPr lang="en-US" sz="2000" b="1" dirty="0"/>
              <a:t>Tips for Success</a:t>
            </a:r>
          </a:p>
        </p:txBody>
      </p:sp>
      <p:sp>
        <p:nvSpPr>
          <p:cNvPr id="2" name="Rectangle 1">
            <a:extLst>
              <a:ext uri="{FF2B5EF4-FFF2-40B4-BE49-F238E27FC236}">
                <a16:creationId xmlns:a16="http://schemas.microsoft.com/office/drawing/2014/main" id="{E4522AEF-45FA-4671-B7DA-A9E6C15DEF2B}"/>
              </a:ext>
            </a:extLst>
          </p:cNvPr>
          <p:cNvSpPr/>
          <p:nvPr/>
        </p:nvSpPr>
        <p:spPr>
          <a:xfrm>
            <a:off x="190503" y="603117"/>
            <a:ext cx="5577255"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 with EP – outside of the formal classroom</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Have blind faith</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p:txBody>
      </p:sp>
      <p:pic>
        <p:nvPicPr>
          <p:cNvPr id="10" name="Picture 9">
            <a:extLst>
              <a:ext uri="{FF2B5EF4-FFF2-40B4-BE49-F238E27FC236}">
                <a16:creationId xmlns:a16="http://schemas.microsoft.com/office/drawing/2014/main" id="{C5920AA4-D80F-4C45-876D-A5023556D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977" y="3136002"/>
            <a:ext cx="6345955" cy="3569598"/>
          </a:xfrm>
          <a:prstGeom prst="rect">
            <a:avLst/>
          </a:prstGeom>
        </p:spPr>
      </p:pic>
      <p:sp>
        <p:nvSpPr>
          <p:cNvPr id="4" name="TextBox 3"/>
          <p:cNvSpPr txBox="1"/>
          <p:nvPr/>
        </p:nvSpPr>
        <p:spPr>
          <a:xfrm>
            <a:off x="438189" y="2107777"/>
            <a:ext cx="7985904" cy="923330"/>
          </a:xfrm>
          <a:prstGeom prst="rect">
            <a:avLst/>
          </a:prstGeom>
          <a:solidFill>
            <a:srgbClr val="FFFFCC"/>
          </a:solidFill>
          <a:ln>
            <a:solidFill>
              <a:schemeClr val="tx1"/>
            </a:solidFill>
          </a:ln>
        </p:spPr>
        <p:txBody>
          <a:bodyPr wrap="none" rtlCol="0">
            <a:spAutoFit/>
          </a:bodyPr>
          <a:lstStyle/>
          <a:p>
            <a:pPr marL="285744" indent="-285744">
              <a:buFont typeface="Arial" panose="020B0604020202020204" pitchFamily="34" charset="0"/>
              <a:buChar char="•"/>
            </a:pPr>
            <a:r>
              <a:rPr lang="en-US" dirty="0"/>
              <a:t>In high school and in the core you might have studied only before an exam</a:t>
            </a:r>
          </a:p>
          <a:p>
            <a:pPr marL="285744" indent="-285744">
              <a:buFont typeface="Arial" panose="020B0604020202020204" pitchFamily="34" charset="0"/>
              <a:buChar char="•"/>
            </a:pPr>
            <a:r>
              <a:rPr lang="en-US" dirty="0"/>
              <a:t>In Exercise Physiology you must study EVERY DAY!</a:t>
            </a:r>
          </a:p>
          <a:p>
            <a:pPr marL="285744" indent="-285744">
              <a:buFont typeface="Arial" panose="020B0604020202020204" pitchFamily="34" charset="0"/>
              <a:buChar char="•"/>
            </a:pPr>
            <a:r>
              <a:rPr lang="en-US" dirty="0"/>
              <a:t>You must have good time management skills including prioritizing your priorities</a:t>
            </a:r>
          </a:p>
        </p:txBody>
      </p:sp>
      <p:sp>
        <p:nvSpPr>
          <p:cNvPr id="5" name="Slide Number Placeholder 4"/>
          <p:cNvSpPr>
            <a:spLocks noGrp="1"/>
          </p:cNvSpPr>
          <p:nvPr>
            <p:ph type="sldNum" sz="quarter" idx="12"/>
          </p:nvPr>
        </p:nvSpPr>
        <p:spPr/>
        <p:txBody>
          <a:bodyPr/>
          <a:lstStyle/>
          <a:p>
            <a:fld id="{EEB0CD40-94CA-4ED0-9C01-8A68981E5043}" type="slidenum">
              <a:rPr lang="en-US" smtClean="0"/>
              <a:t>60</a:t>
            </a:fld>
            <a:endParaRPr lang="en-US"/>
          </a:p>
        </p:txBody>
      </p:sp>
      <p:pic>
        <p:nvPicPr>
          <p:cNvPr id="9" name="Picture 8">
            <a:extLst>
              <a:ext uri="{FF2B5EF4-FFF2-40B4-BE49-F238E27FC236}">
                <a16:creationId xmlns:a16="http://schemas.microsoft.com/office/drawing/2014/main" id="{68FE2F41-1FBB-4FB4-BC8E-A75A41CE24EE}"/>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5" name="Audio 14">
            <a:hlinkClick r:id="" action="ppaction://media"/>
            <a:extLst>
              <a:ext uri="{FF2B5EF4-FFF2-40B4-BE49-F238E27FC236}">
                <a16:creationId xmlns:a16="http://schemas.microsoft.com/office/drawing/2014/main" id="{31837416-801A-4594-B2C6-5E3C14EB12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6104223"/>
      </p:ext>
    </p:extLst>
  </p:cSld>
  <p:clrMapOvr>
    <a:masterClrMapping/>
  </p:clrMapOvr>
  <mc:AlternateContent xmlns:mc="http://schemas.openxmlformats.org/markup-compatibility/2006">
    <mc:Choice xmlns:p14="http://schemas.microsoft.com/office/powerpoint/2010/main" Requires="p14">
      <p:transition spd="slow" p14:dur="2000" advTm="44830"/>
    </mc:Choice>
    <mc:Fallback>
      <p:transition spd="slow" advTm="44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A66867-A84E-4F94-AE77-60E417873A5F}"/>
              </a:ext>
            </a:extLst>
          </p:cNvPr>
          <p:cNvSpPr/>
          <p:nvPr/>
        </p:nvSpPr>
        <p:spPr>
          <a:xfrm>
            <a:off x="1938339" y="213381"/>
            <a:ext cx="5118677" cy="707886"/>
          </a:xfrm>
          <a:prstGeom prst="rect">
            <a:avLst/>
          </a:prstGeom>
          <a:solidFill>
            <a:srgbClr val="FFFFCC"/>
          </a:solidFill>
          <a:ln>
            <a:solidFill>
              <a:schemeClr val="tx1"/>
            </a:solidFill>
          </a:ln>
        </p:spPr>
        <p:txBody>
          <a:bodyPr wrap="square">
            <a:spAutoFit/>
          </a:bodyPr>
          <a:lstStyle/>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Academic Support Center Workshops</a:t>
            </a:r>
            <a:endParaRPr lang="en-US" sz="1050" dirty="0">
              <a:latin typeface="Calibri" panose="020F0502020204030204" pitchFamily="34" charset="0"/>
              <a:ea typeface="Times New Roman" panose="02020603050405020304" pitchFamily="18" charset="0"/>
              <a:cs typeface="Arial" panose="020B0604020202020204" pitchFamily="34" charset="0"/>
            </a:endParaRPr>
          </a:p>
          <a:p>
            <a:pPr algn="ctr"/>
            <a:r>
              <a:rPr lang="en-US" sz="2000" b="1" i="1" dirty="0">
                <a:latin typeface="Century Schoolbook" panose="02040604050505020304" pitchFamily="18" charset="0"/>
                <a:ea typeface="Times New Roman" panose="02020603050405020304" pitchFamily="18" charset="0"/>
                <a:cs typeface="Arial" panose="020B0604020202020204" pitchFamily="34" charset="0"/>
              </a:rPr>
              <a:t>Offered Each Term</a:t>
            </a:r>
            <a:endParaRPr lang="en-US" sz="1050" dirty="0">
              <a:latin typeface="Calibri" panose="020F0502020204030204" pitchFamily="34" charset="0"/>
              <a:ea typeface="Times New Roman" panose="02020603050405020304" pitchFamily="18" charset="0"/>
              <a:cs typeface="Arial" panose="020B0604020202020204" pitchFamily="34" charset="0"/>
            </a:endParaRPr>
          </a:p>
        </p:txBody>
      </p:sp>
      <p:sp>
        <p:nvSpPr>
          <p:cNvPr id="8" name="Rectangle 7">
            <a:extLst>
              <a:ext uri="{FF2B5EF4-FFF2-40B4-BE49-F238E27FC236}">
                <a16:creationId xmlns:a16="http://schemas.microsoft.com/office/drawing/2014/main" id="{19814BE7-B357-45AD-8E38-3E2B7CC617AD}"/>
              </a:ext>
            </a:extLst>
          </p:cNvPr>
          <p:cNvSpPr/>
          <p:nvPr/>
        </p:nvSpPr>
        <p:spPr>
          <a:xfrm>
            <a:off x="3885383" y="5350001"/>
            <a:ext cx="2314575" cy="830997"/>
          </a:xfrm>
          <a:prstGeom prst="rect">
            <a:avLst/>
          </a:prstGeom>
          <a:ln>
            <a:solidFill>
              <a:schemeClr val="tx1"/>
            </a:solidFill>
          </a:ln>
        </p:spPr>
        <p:txBody>
          <a:bodyPr wrap="square">
            <a:spAutoFit/>
          </a:bodyPr>
          <a:lstStyle/>
          <a:p>
            <a:r>
              <a:rPr lang="en-US" sz="1600" dirty="0"/>
              <a:t>Phone: 229-333-7570</a:t>
            </a:r>
          </a:p>
          <a:p>
            <a:r>
              <a:rPr lang="en-US" sz="1600" dirty="0"/>
              <a:t>Fax: 229-333-7579</a:t>
            </a:r>
          </a:p>
          <a:p>
            <a:r>
              <a:rPr lang="en-US" sz="1600" dirty="0"/>
              <a:t>E-mail: ssc@valdosta.edu</a:t>
            </a:r>
          </a:p>
        </p:txBody>
      </p:sp>
      <p:sp>
        <p:nvSpPr>
          <p:cNvPr id="3" name="Slide Number Placeholder 2"/>
          <p:cNvSpPr>
            <a:spLocks noGrp="1"/>
          </p:cNvSpPr>
          <p:nvPr>
            <p:ph type="sldNum" sz="quarter" idx="12"/>
          </p:nvPr>
        </p:nvSpPr>
        <p:spPr/>
        <p:txBody>
          <a:bodyPr/>
          <a:lstStyle/>
          <a:p>
            <a:fld id="{EEB0CD40-94CA-4ED0-9C01-8A68981E5043}" type="slidenum">
              <a:rPr lang="en-US" smtClean="0"/>
              <a:t>61</a:t>
            </a:fld>
            <a:endParaRPr lang="en-US"/>
          </a:p>
        </p:txBody>
      </p:sp>
      <p:sp>
        <p:nvSpPr>
          <p:cNvPr id="4" name="Rectangle 3"/>
          <p:cNvSpPr/>
          <p:nvPr/>
        </p:nvSpPr>
        <p:spPr>
          <a:xfrm>
            <a:off x="2808406" y="1092500"/>
            <a:ext cx="3109121" cy="369332"/>
          </a:xfrm>
          <a:prstGeom prst="rect">
            <a:avLst/>
          </a:prstGeom>
        </p:spPr>
        <p:txBody>
          <a:bodyPr wrap="none">
            <a:spAutoFit/>
          </a:bodyPr>
          <a:lstStyle/>
          <a:p>
            <a:r>
              <a:rPr lang="en-US" dirty="0">
                <a:hlinkClick r:id="rId5"/>
              </a:rPr>
              <a:t>https://www.valdosta.edu/asc/</a:t>
            </a:r>
            <a:endParaRPr lang="en-US" dirty="0"/>
          </a:p>
        </p:txBody>
      </p:sp>
      <p:sp>
        <p:nvSpPr>
          <p:cNvPr id="7" name="TextBox 6"/>
          <p:cNvSpPr txBox="1"/>
          <p:nvPr/>
        </p:nvSpPr>
        <p:spPr>
          <a:xfrm>
            <a:off x="808240" y="1888150"/>
            <a:ext cx="7468904" cy="3108543"/>
          </a:xfrm>
          <a:prstGeom prst="rect">
            <a:avLst/>
          </a:prstGeom>
          <a:noFill/>
        </p:spPr>
        <p:txBody>
          <a:bodyPr wrap="none" rtlCol="0">
            <a:spAutoFit/>
          </a:bodyPr>
          <a:lstStyle/>
          <a:p>
            <a:r>
              <a:rPr lang="en-US" sz="2800" u="sng" dirty="0"/>
              <a:t>Workshops include - </a:t>
            </a:r>
          </a:p>
          <a:p>
            <a:pPr marL="457200" indent="-457200">
              <a:buFont typeface="Arial" panose="020B0604020202020204" pitchFamily="34" charset="0"/>
              <a:buChar char="•"/>
            </a:pPr>
            <a:r>
              <a:rPr lang="en-US" sz="2800" dirty="0"/>
              <a:t>Academic Goal Setting and Role Management</a:t>
            </a:r>
          </a:p>
          <a:p>
            <a:pPr marL="457200" indent="-457200">
              <a:buFont typeface="Arial" panose="020B0604020202020204" pitchFamily="34" charset="0"/>
              <a:buChar char="•"/>
            </a:pPr>
            <a:r>
              <a:rPr lang="en-US" sz="2800" dirty="0"/>
              <a:t>Coping in College</a:t>
            </a:r>
          </a:p>
          <a:p>
            <a:pPr marL="457200" indent="-457200">
              <a:buFont typeface="Arial" panose="020B0604020202020204" pitchFamily="34" charset="0"/>
              <a:buChar char="•"/>
            </a:pPr>
            <a:r>
              <a:rPr lang="en-US" sz="2800" dirty="0"/>
              <a:t>Partnering with Faculty</a:t>
            </a:r>
          </a:p>
          <a:p>
            <a:pPr marL="457200" indent="-457200">
              <a:buFont typeface="Arial" panose="020B0604020202020204" pitchFamily="34" charset="0"/>
              <a:buChar char="•"/>
            </a:pPr>
            <a:r>
              <a:rPr lang="en-US" sz="2800" dirty="0"/>
              <a:t>Active Listening, Note Taking, and Participation</a:t>
            </a:r>
          </a:p>
          <a:p>
            <a:pPr marL="457200" indent="-457200">
              <a:buFont typeface="Arial" panose="020B0604020202020204" pitchFamily="34" charset="0"/>
              <a:buChar char="•"/>
            </a:pPr>
            <a:r>
              <a:rPr lang="en-US" sz="2800" dirty="0"/>
              <a:t>Critical and Creative Thinking</a:t>
            </a:r>
          </a:p>
          <a:p>
            <a:pPr marL="457200" indent="-457200">
              <a:buFont typeface="Arial" panose="020B0604020202020204" pitchFamily="34" charset="0"/>
              <a:buChar char="•"/>
            </a:pPr>
            <a:r>
              <a:rPr lang="en-US" sz="2800" dirty="0"/>
              <a:t>Personal Finance</a:t>
            </a:r>
          </a:p>
        </p:txBody>
      </p:sp>
      <p:sp>
        <p:nvSpPr>
          <p:cNvPr id="10" name="Rectangle 9">
            <a:extLst>
              <a:ext uri="{FF2B5EF4-FFF2-40B4-BE49-F238E27FC236}">
                <a16:creationId xmlns:a16="http://schemas.microsoft.com/office/drawing/2014/main" id="{E71CDA1F-9208-495F-BC29-B85317B41568}"/>
              </a:ext>
            </a:extLst>
          </p:cNvPr>
          <p:cNvSpPr/>
          <p:nvPr/>
        </p:nvSpPr>
        <p:spPr>
          <a:xfrm>
            <a:off x="808240" y="5625022"/>
            <a:ext cx="2442505" cy="338554"/>
          </a:xfrm>
          <a:prstGeom prst="rect">
            <a:avLst/>
          </a:prstGeom>
          <a:ln>
            <a:solidFill>
              <a:schemeClr val="tx1"/>
            </a:solidFill>
          </a:ln>
        </p:spPr>
        <p:txBody>
          <a:bodyPr wrap="square">
            <a:spAutoFit/>
          </a:bodyPr>
          <a:lstStyle/>
          <a:p>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2</a:t>
            </a:r>
            <a:r>
              <a:rPr lang="en-US" sz="1600" kern="1400" baseline="300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nd</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Floor </a:t>
            </a:r>
            <a:r>
              <a:rPr lang="en-US" sz="1600" kern="1400" dirty="0" err="1">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Odum</a:t>
            </a:r>
            <a:r>
              <a:rPr lang="en-US" sz="16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rPr>
              <a:t> Library</a:t>
            </a:r>
            <a:endParaRPr lang="en-US" sz="900" kern="1400" dirty="0">
              <a:solidFill>
                <a:srgbClr val="000000"/>
              </a:solidFill>
              <a:latin typeface="Century Schoolbook" panose="020406040505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2ED8B314-EAEB-4007-8BDF-D78017A1187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5" name="Audio 4">
            <a:hlinkClick r:id="" action="ppaction://media"/>
            <a:extLst>
              <a:ext uri="{FF2B5EF4-FFF2-40B4-BE49-F238E27FC236}">
                <a16:creationId xmlns:a16="http://schemas.microsoft.com/office/drawing/2014/main" id="{92C2284F-B534-425B-9E51-771B026F706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28201503"/>
      </p:ext>
    </p:extLst>
  </p:cSld>
  <p:clrMapOvr>
    <a:masterClrMapping/>
  </p:clrMapOvr>
  <mc:AlternateContent xmlns:mc="http://schemas.openxmlformats.org/markup-compatibility/2006">
    <mc:Choice xmlns:p14="http://schemas.microsoft.com/office/powerpoint/2010/main" Requires="p14">
      <p:transition spd="slow" p14:dur="2000" advTm="4249"/>
    </mc:Choice>
    <mc:Fallback>
      <p:transition spd="slow" advTm="4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3142655" cy="400110"/>
          </a:xfrm>
          <a:prstGeom prst="rect">
            <a:avLst/>
          </a:prstGeom>
          <a:solidFill>
            <a:srgbClr val="FFFFCC"/>
          </a:solidFill>
        </p:spPr>
        <p:txBody>
          <a:bodyPr wrap="none" rtlCol="0">
            <a:spAutoFit/>
          </a:bodyPr>
          <a:lstStyle/>
          <a:p>
            <a:r>
              <a:rPr lang="en-US" sz="2000" b="1" dirty="0"/>
              <a:t>Tips for Success - Continued</a:t>
            </a:r>
          </a:p>
        </p:txBody>
      </p:sp>
      <p:sp>
        <p:nvSpPr>
          <p:cNvPr id="4" name="TextBox 3"/>
          <p:cNvSpPr txBox="1"/>
          <p:nvPr/>
        </p:nvSpPr>
        <p:spPr>
          <a:xfrm>
            <a:off x="97855" y="538804"/>
            <a:ext cx="8982587" cy="2139047"/>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dirty="0"/>
              <a:t>Lap Top with a web camera to take computer based exams and quizzes</a:t>
            </a:r>
          </a:p>
          <a:p>
            <a:pPr marL="285750" indent="-285750">
              <a:spcAft>
                <a:spcPts val="600"/>
              </a:spcAft>
              <a:buFont typeface="Arial" panose="020B0604020202020204" pitchFamily="34" charset="0"/>
              <a:buChar char="•"/>
            </a:pPr>
            <a:r>
              <a:rPr lang="en-US" dirty="0"/>
              <a:t>Workout gear – shorts, short-sleeve t-shirt, athletic shoes – for EP labs</a:t>
            </a:r>
          </a:p>
          <a:p>
            <a:pPr marL="285750" indent="-285750">
              <a:spcAft>
                <a:spcPts val="600"/>
              </a:spcAft>
              <a:buFont typeface="Arial" panose="020B0604020202020204" pitchFamily="34" charset="0"/>
              <a:buChar char="•"/>
            </a:pPr>
            <a:r>
              <a:rPr lang="en-US" dirty="0"/>
              <a:t>Required Text Books - all EP classes use textbooks that are “required and testable material”</a:t>
            </a:r>
          </a:p>
          <a:p>
            <a:pPr marL="285750" indent="-285750">
              <a:spcAft>
                <a:spcPts val="600"/>
              </a:spcAft>
              <a:buFont typeface="Arial" panose="020B0604020202020204" pitchFamily="34" charset="0"/>
              <a:buChar char="•"/>
            </a:pPr>
            <a:r>
              <a:rPr lang="en-US" dirty="0"/>
              <a:t>Non-programmable, Non-Scientific, 4 function calculator</a:t>
            </a:r>
          </a:p>
          <a:p>
            <a:pPr marL="285750" indent="-285750">
              <a:spcAft>
                <a:spcPts val="600"/>
              </a:spcAft>
              <a:buFont typeface="Arial" panose="020B0604020202020204" pitchFamily="34" charset="0"/>
              <a:buChar char="•"/>
            </a:pPr>
            <a:r>
              <a:rPr lang="en-US" dirty="0"/>
              <a:t>#2 pencils</a:t>
            </a:r>
          </a:p>
          <a:p>
            <a:pPr marL="285750" indent="-285750">
              <a:spcAft>
                <a:spcPts val="600"/>
              </a:spcAft>
              <a:buFont typeface="Arial" panose="020B0604020202020204" pitchFamily="34" charset="0"/>
              <a:buChar char="•"/>
            </a:pPr>
            <a:r>
              <a:rPr lang="en-US" dirty="0"/>
              <a:t>Might need Scantrons for exams  – purchase at VSU Bookstore</a:t>
            </a:r>
          </a:p>
        </p:txBody>
      </p:sp>
      <p:pic>
        <p:nvPicPr>
          <p:cNvPr id="3" name="Picture 2"/>
          <p:cNvPicPr>
            <a:picLocks noChangeAspect="1"/>
          </p:cNvPicPr>
          <p:nvPr/>
        </p:nvPicPr>
        <p:blipFill>
          <a:blip r:embed="rId5"/>
          <a:stretch>
            <a:fillRect/>
          </a:stretch>
        </p:blipFill>
        <p:spPr>
          <a:xfrm rot="16200000">
            <a:off x="5592305" y="3288641"/>
            <a:ext cx="2873698" cy="3720734"/>
          </a:xfrm>
          <a:prstGeom prst="rect">
            <a:avLst/>
          </a:prstGeom>
          <a:ln>
            <a:solidFill>
              <a:schemeClr val="bg2"/>
            </a:solidFill>
          </a:ln>
        </p:spPr>
      </p:pic>
      <p:pic>
        <p:nvPicPr>
          <p:cNvPr id="2056" name="Picture 8" descr="Image result for acsm guidelines 10th edition"/>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06815" y="2810849"/>
            <a:ext cx="1656945" cy="21441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CSM's Resources for the Exercise Physiologist / Edition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0520" y="4399868"/>
            <a:ext cx="1732028" cy="225385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EEB0CD40-94CA-4ED0-9C01-8A68981E5043}" type="slidenum">
              <a:rPr lang="en-US" smtClean="0"/>
              <a:t>62</a:t>
            </a:fld>
            <a:endParaRPr lang="en-US"/>
          </a:p>
        </p:txBody>
      </p:sp>
      <p:sp>
        <p:nvSpPr>
          <p:cNvPr id="7" name="AutoShape 4" descr="Image result for lap top computer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rotWithShape="1">
          <a:blip r:embed="rId8" cstate="hqprint">
            <a:extLst>
              <a:ext uri="{28A0092B-C50C-407E-A947-70E740481C1C}">
                <a14:useLocalDpi xmlns:a14="http://schemas.microsoft.com/office/drawing/2010/main" val="0"/>
              </a:ext>
            </a:extLst>
          </a:blip>
          <a:srcRect b="12259"/>
          <a:stretch/>
        </p:blipFill>
        <p:spPr>
          <a:xfrm>
            <a:off x="3042658" y="2778607"/>
            <a:ext cx="2634071" cy="1802706"/>
          </a:xfrm>
          <a:prstGeom prst="rect">
            <a:avLst/>
          </a:prstGeom>
        </p:spPr>
      </p:pic>
      <p:pic>
        <p:nvPicPr>
          <p:cNvPr id="2050" name="Picture 2" descr="Picture of EL233SB Pocket Calculator, 8-Digit LCD"/>
          <p:cNvPicPr>
            <a:picLocks noChangeAspect="1" noChangeArrowheads="1"/>
          </p:cNvPicPr>
          <p:nvPr/>
        </p:nvPicPr>
        <p:blipFill rotWithShape="1">
          <a:blip r:embed="rId9">
            <a:extLst>
              <a:ext uri="{28A0092B-C50C-407E-A947-70E740481C1C}">
                <a14:useLocalDpi xmlns:a14="http://schemas.microsoft.com/office/drawing/2010/main" val="0"/>
              </a:ext>
            </a:extLst>
          </a:blip>
          <a:srcRect l="25360" t="10808" r="25228" b="8251"/>
          <a:stretch/>
        </p:blipFill>
        <p:spPr bwMode="auto">
          <a:xfrm>
            <a:off x="3535541" y="5098466"/>
            <a:ext cx="879345" cy="144044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encils"/>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6457951" y="4172502"/>
            <a:ext cx="2057399" cy="20573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EDD0062-F547-47A3-9E73-05581C9B4767}"/>
              </a:ext>
            </a:extLst>
          </p:cNvPr>
          <p:cNvPicPr>
            <a:picLocks noChangeAspect="1"/>
          </p:cNvPicPr>
          <p:nvPr/>
        </p:nvPicPr>
        <p:blipFill rotWithShape="1">
          <a:blip r:embed="rId11">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1A279876-CD64-43F9-9174-80B73FBA6C2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5438854"/>
      </p:ext>
    </p:extLst>
  </p:cSld>
  <p:clrMapOvr>
    <a:masterClrMapping/>
  </p:clrMapOvr>
  <mc:AlternateContent xmlns:mc="http://schemas.openxmlformats.org/markup-compatibility/2006">
    <mc:Choice xmlns:p14="http://schemas.microsoft.com/office/powerpoint/2010/main" Requires="p14">
      <p:transition spd="slow" p14:dur="2000" advTm="10675"/>
    </mc:Choice>
    <mc:Fallback>
      <p:transition spd="slow" advTm="10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52754C-234F-45D1-9F55-B9DE6CCF0952}"/>
              </a:ext>
            </a:extLst>
          </p:cNvPr>
          <p:cNvSpPr txBox="1"/>
          <p:nvPr/>
        </p:nvSpPr>
        <p:spPr>
          <a:xfrm>
            <a:off x="190502" y="71512"/>
            <a:ext cx="2556726" cy="400110"/>
          </a:xfrm>
          <a:prstGeom prst="rect">
            <a:avLst/>
          </a:prstGeom>
          <a:solidFill>
            <a:srgbClr val="FFFFCC"/>
          </a:solidFill>
        </p:spPr>
        <p:txBody>
          <a:bodyPr wrap="none" rtlCol="0">
            <a:spAutoFit/>
          </a:bodyPr>
          <a:lstStyle/>
          <a:p>
            <a:r>
              <a:rPr lang="en-US" sz="2000" b="1" dirty="0"/>
              <a:t>Check VSU email Daily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5461" y="4583151"/>
            <a:ext cx="2164826" cy="2152185"/>
          </a:xfrm>
          <a:prstGeom prst="rect">
            <a:avLst/>
          </a:prstGeom>
        </p:spPr>
      </p:pic>
      <p:sp>
        <p:nvSpPr>
          <p:cNvPr id="6" name="Rectangle 5"/>
          <p:cNvSpPr/>
          <p:nvPr/>
        </p:nvSpPr>
        <p:spPr>
          <a:xfrm>
            <a:off x="223203" y="615233"/>
            <a:ext cx="8468518" cy="438581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t>All contact from VSU, Exercise Physiology, the Department, the College, your Advisor and Professors, will be sent to your VSU email account</a:t>
            </a:r>
          </a:p>
          <a:p>
            <a:pPr>
              <a:spcAft>
                <a:spcPts val="600"/>
              </a:spcAft>
            </a:pPr>
            <a:endParaRPr lang="en-US" dirty="0"/>
          </a:p>
          <a:p>
            <a:pPr marL="285744" indent="-285744">
              <a:spcAft>
                <a:spcPts val="600"/>
              </a:spcAft>
              <a:buFont typeface="Arial" panose="020B0604020202020204" pitchFamily="34" charset="0"/>
              <a:buChar char="•"/>
            </a:pPr>
            <a:r>
              <a:rPr lang="en-US" dirty="0"/>
              <a:t>VSU states that faculty and staff should not respond to non-VSU email accounts in matters that involve personal communication</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“I didn’t get the email” will not be a valid excuse for …</a:t>
            </a:r>
          </a:p>
          <a:p>
            <a:pPr marL="285744" indent="-285744">
              <a:spcAft>
                <a:spcPts val="600"/>
              </a:spcAft>
              <a:buFont typeface="Arial" panose="020B0604020202020204" pitchFamily="34" charset="0"/>
              <a:buChar char="•"/>
            </a:pPr>
            <a:endParaRPr lang="en-US" dirty="0"/>
          </a:p>
          <a:p>
            <a:pPr marL="285744" indent="-285744">
              <a:spcAft>
                <a:spcPts val="600"/>
              </a:spcAft>
              <a:buFont typeface="Arial" panose="020B0604020202020204" pitchFamily="34" charset="0"/>
              <a:buChar char="•"/>
            </a:pPr>
            <a:r>
              <a:rPr lang="en-US" dirty="0"/>
              <a:t>Use professional business writing when emailing professors</a:t>
            </a:r>
          </a:p>
          <a:p>
            <a:pPr marL="742944" lvl="1" indent="-285744">
              <a:spcAft>
                <a:spcPts val="600"/>
              </a:spcAft>
              <a:buFont typeface="Arial" panose="020B0604020202020204" pitchFamily="34" charset="0"/>
              <a:buChar char="•"/>
            </a:pPr>
            <a:r>
              <a:rPr lang="en-US" dirty="0"/>
              <a:t>Subject line should be a key word/phrase that describes the purpose of the email</a:t>
            </a:r>
          </a:p>
          <a:p>
            <a:pPr marL="742944" lvl="1" indent="-285744">
              <a:spcAft>
                <a:spcPts val="600"/>
              </a:spcAft>
              <a:buFont typeface="Arial" panose="020B0604020202020204" pitchFamily="34" charset="0"/>
              <a:buChar char="•"/>
            </a:pPr>
            <a:r>
              <a:rPr lang="en-US" dirty="0"/>
              <a:t>Dear Dr. --- </a:t>
            </a:r>
          </a:p>
          <a:p>
            <a:pPr marL="742944" lvl="1" indent="-285744">
              <a:spcAft>
                <a:spcPts val="600"/>
              </a:spcAft>
              <a:buFont typeface="Arial" panose="020B0604020202020204" pitchFamily="34" charset="0"/>
              <a:buChar char="•"/>
            </a:pPr>
            <a:r>
              <a:rPr lang="en-US" dirty="0"/>
              <a:t>Writing in text message form is unacceptable – and likely to be deleted without a response by the receiver</a:t>
            </a:r>
          </a:p>
        </p:txBody>
      </p:sp>
      <p:sp>
        <p:nvSpPr>
          <p:cNvPr id="3" name="Slide Number Placeholder 2"/>
          <p:cNvSpPr>
            <a:spLocks noGrp="1"/>
          </p:cNvSpPr>
          <p:nvPr>
            <p:ph type="sldNum" sz="quarter" idx="12"/>
          </p:nvPr>
        </p:nvSpPr>
        <p:spPr/>
        <p:txBody>
          <a:bodyPr/>
          <a:lstStyle/>
          <a:p>
            <a:fld id="{EEB0CD40-94CA-4ED0-9C01-8A68981E5043}" type="slidenum">
              <a:rPr lang="en-US" smtClean="0"/>
              <a:t>63</a:t>
            </a:fld>
            <a:endParaRPr lang="en-US"/>
          </a:p>
        </p:txBody>
      </p:sp>
      <p:pic>
        <p:nvPicPr>
          <p:cNvPr id="8" name="Picture 7">
            <a:extLst>
              <a:ext uri="{FF2B5EF4-FFF2-40B4-BE49-F238E27FC236}">
                <a16:creationId xmlns:a16="http://schemas.microsoft.com/office/drawing/2014/main" id="{38E27F01-113C-4720-B743-1B52808FBB59}"/>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0" name="Audio 9">
            <a:hlinkClick r:id="" action="ppaction://media"/>
            <a:extLst>
              <a:ext uri="{FF2B5EF4-FFF2-40B4-BE49-F238E27FC236}">
                <a16:creationId xmlns:a16="http://schemas.microsoft.com/office/drawing/2014/main" id="{3781271E-333C-46F0-A679-888E49BE2F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3380893"/>
      </p:ext>
    </p:extLst>
  </p:cSld>
  <p:clrMapOvr>
    <a:masterClrMapping/>
  </p:clrMapOvr>
  <mc:AlternateContent xmlns:mc="http://schemas.openxmlformats.org/markup-compatibility/2006">
    <mc:Choice xmlns:p14="http://schemas.microsoft.com/office/powerpoint/2010/main" Requires="p14">
      <p:transition spd="slow" p14:dur="2000" advTm="13563"/>
    </mc:Choice>
    <mc:Fallback>
      <p:transition spd="slow" advTm="1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269" y="178419"/>
            <a:ext cx="4078874" cy="369332"/>
          </a:xfrm>
          <a:prstGeom prst="rect">
            <a:avLst/>
          </a:prstGeom>
          <a:solidFill>
            <a:srgbClr val="FFFFCC"/>
          </a:solidFill>
        </p:spPr>
        <p:txBody>
          <a:bodyPr wrap="none" rtlCol="0">
            <a:spAutoFit/>
          </a:bodyPr>
          <a:lstStyle/>
          <a:p>
            <a:r>
              <a:rPr lang="en-US" b="1" dirty="0"/>
              <a:t>Section V – Take Home - Tips for Success</a:t>
            </a:r>
          </a:p>
        </p:txBody>
      </p:sp>
      <p:sp>
        <p:nvSpPr>
          <p:cNvPr id="3" name="Rectangle 2"/>
          <p:cNvSpPr/>
          <p:nvPr/>
        </p:nvSpPr>
        <p:spPr>
          <a:xfrm>
            <a:off x="167269" y="715903"/>
            <a:ext cx="5464098" cy="1431161"/>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yourself to be mentored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Stay with the pack</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Take advantage of Student Success Center Workshops</a:t>
            </a:r>
          </a:p>
        </p:txBody>
      </p:sp>
      <p:sp>
        <p:nvSpPr>
          <p:cNvPr id="5" name="Slide Number Placeholder 4"/>
          <p:cNvSpPr>
            <a:spLocks noGrp="1"/>
          </p:cNvSpPr>
          <p:nvPr>
            <p:ph type="sldNum" sz="quarter" idx="12"/>
          </p:nvPr>
        </p:nvSpPr>
        <p:spPr/>
        <p:txBody>
          <a:bodyPr/>
          <a:lstStyle/>
          <a:p>
            <a:fld id="{EEB0CD40-94CA-4ED0-9C01-8A68981E5043}" type="slidenum">
              <a:rPr lang="en-US" smtClean="0"/>
              <a:t>64</a:t>
            </a:fld>
            <a:endParaRPr lang="en-US"/>
          </a:p>
        </p:txBody>
      </p:sp>
      <p:pic>
        <p:nvPicPr>
          <p:cNvPr id="8" name="Picture 7">
            <a:extLst>
              <a:ext uri="{FF2B5EF4-FFF2-40B4-BE49-F238E27FC236}">
                <a16:creationId xmlns:a16="http://schemas.microsoft.com/office/drawing/2014/main" id="{FD467959-2337-459B-8EEE-30CA238EBE0F}"/>
              </a:ext>
            </a:extLst>
          </p:cNvPr>
          <p:cNvPicPr>
            <a:picLocks noChangeAspect="1"/>
          </p:cNvPicPr>
          <p:nvPr/>
        </p:nvPicPr>
        <p:blipFill rotWithShape="1">
          <a:blip r:embed="rId3">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Tree>
    <p:extLst>
      <p:ext uri="{BB962C8B-B14F-4D97-AF65-F5344CB8AC3E}">
        <p14:creationId xmlns:p14="http://schemas.microsoft.com/office/powerpoint/2010/main" val="8720172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0" y="71512"/>
            <a:ext cx="4832349" cy="400110"/>
          </a:xfrm>
          <a:prstGeom prst="rect">
            <a:avLst/>
          </a:prstGeom>
          <a:solidFill>
            <a:srgbClr val="FFFFCC"/>
          </a:solidFill>
        </p:spPr>
        <p:txBody>
          <a:bodyPr wrap="none" rtlCol="0">
            <a:spAutoFit/>
          </a:bodyPr>
          <a:lstStyle/>
          <a:p>
            <a:r>
              <a:rPr lang="en-US" sz="2000" b="1" dirty="0"/>
              <a:t>Required Signatures / Documents / Training</a:t>
            </a:r>
          </a:p>
        </p:txBody>
      </p:sp>
      <p:sp>
        <p:nvSpPr>
          <p:cNvPr id="2" name="Rectangle 1">
            <a:extLst>
              <a:ext uri="{FF2B5EF4-FFF2-40B4-BE49-F238E27FC236}">
                <a16:creationId xmlns:a16="http://schemas.microsoft.com/office/drawing/2014/main" id="{E4522AEF-45FA-4671-B7DA-A9E6C15DEF2B}"/>
              </a:ext>
            </a:extLst>
          </p:cNvPr>
          <p:cNvSpPr/>
          <p:nvPr/>
        </p:nvSpPr>
        <p:spPr>
          <a:xfrm>
            <a:off x="2939144" y="1002360"/>
            <a:ext cx="5944902" cy="2769989"/>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Confidentiality Acknowledgement</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Photo Release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Sequence of Courses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BSEP Policies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Handbook Verification</a:t>
            </a:r>
          </a:p>
          <a:p>
            <a:pPr marL="285744" indent="-285744">
              <a:spcAft>
                <a:spcPts val="600"/>
              </a:spcAft>
              <a:buFont typeface="Arial" panose="020B0604020202020204" pitchFamily="34" charset="0"/>
              <a:buChar char="•"/>
            </a:pPr>
            <a:endParaRPr lang="en-US" dirty="0">
              <a:solidFill>
                <a:srgbClr val="000000"/>
              </a:solidFill>
              <a:latin typeface="Times New Roman" panose="02020603050405020304" pitchFamily="18" charset="0"/>
              <a:ea typeface="Times New Roman" panose="02020603050405020304" pitchFamily="18" charset="0"/>
            </a:endParaRP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Forms will be available for review and signature in 1</a:t>
            </a:r>
            <a:r>
              <a:rPr lang="en-US" baseline="30000" dirty="0">
                <a:solidFill>
                  <a:srgbClr val="000000"/>
                </a:solidFill>
                <a:latin typeface="Times New Roman" panose="02020603050405020304" pitchFamily="18" charset="0"/>
                <a:ea typeface="Times New Roman" panose="02020603050405020304" pitchFamily="18" charset="0"/>
              </a:rPr>
              <a:t>st</a:t>
            </a:r>
            <a:r>
              <a:rPr lang="en-US" dirty="0">
                <a:solidFill>
                  <a:srgbClr val="000000"/>
                </a:solidFill>
                <a:latin typeface="Times New Roman" panose="02020603050405020304" pitchFamily="18" charset="0"/>
                <a:ea typeface="Times New Roman" panose="02020603050405020304" pitchFamily="18" charset="0"/>
              </a:rPr>
              <a:t> Block BSEP classes during the first week of classes</a:t>
            </a:r>
          </a:p>
        </p:txBody>
      </p:sp>
      <p:pic>
        <p:nvPicPr>
          <p:cNvPr id="5" name="Picture 4">
            <a:extLst>
              <a:ext uri="{FF2B5EF4-FFF2-40B4-BE49-F238E27FC236}">
                <a16:creationId xmlns:a16="http://schemas.microsoft.com/office/drawing/2014/main" id="{3DCFFD1C-C67B-4797-B30A-9F0F026D6D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1002359"/>
            <a:ext cx="2255521" cy="2008628"/>
          </a:xfrm>
          <a:prstGeom prst="rect">
            <a:avLst/>
          </a:prstGeom>
        </p:spPr>
      </p:pic>
      <p:sp>
        <p:nvSpPr>
          <p:cNvPr id="7" name="TextBox 6"/>
          <p:cNvSpPr txBox="1"/>
          <p:nvPr/>
        </p:nvSpPr>
        <p:spPr>
          <a:xfrm rot="20445450">
            <a:off x="318762" y="662773"/>
            <a:ext cx="1707519" cy="646331"/>
          </a:xfrm>
          <a:prstGeom prst="rect">
            <a:avLst/>
          </a:prstGeom>
          <a:solidFill>
            <a:srgbClr val="FFFF00"/>
          </a:solidFill>
        </p:spPr>
        <p:txBody>
          <a:bodyPr wrap="none" rtlCol="0">
            <a:spAutoFit/>
          </a:bodyPr>
          <a:lstStyle/>
          <a:p>
            <a:r>
              <a:rPr lang="en-US" sz="3600" b="1" dirty="0"/>
              <a:t>REVIEW</a:t>
            </a:r>
          </a:p>
        </p:txBody>
      </p:sp>
      <p:sp>
        <p:nvSpPr>
          <p:cNvPr id="4" name="Slide Number Placeholder 3"/>
          <p:cNvSpPr>
            <a:spLocks noGrp="1"/>
          </p:cNvSpPr>
          <p:nvPr>
            <p:ph type="sldNum" sz="quarter" idx="12"/>
          </p:nvPr>
        </p:nvSpPr>
        <p:spPr/>
        <p:txBody>
          <a:bodyPr/>
          <a:lstStyle/>
          <a:p>
            <a:fld id="{EEB0CD40-94CA-4ED0-9C01-8A68981E5043}" type="slidenum">
              <a:rPr lang="en-US" smtClean="0"/>
              <a:t>65</a:t>
            </a:fld>
            <a:endParaRPr lang="en-US"/>
          </a:p>
        </p:txBody>
      </p:sp>
      <p:pic>
        <p:nvPicPr>
          <p:cNvPr id="9" name="Picture 8">
            <a:extLst>
              <a:ext uri="{FF2B5EF4-FFF2-40B4-BE49-F238E27FC236}">
                <a16:creationId xmlns:a16="http://schemas.microsoft.com/office/drawing/2014/main" id="{6B3075CF-3FE3-4C9C-AD56-DE838C8DC7C0}"/>
              </a:ext>
            </a:extLst>
          </p:cNvPr>
          <p:cNvPicPr>
            <a:picLocks noChangeAspect="1"/>
          </p:cNvPicPr>
          <p:nvPr/>
        </p:nvPicPr>
        <p:blipFill rotWithShape="1">
          <a:blip r:embed="rId6">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8" name="Audio 7">
            <a:hlinkClick r:id="" action="ppaction://media"/>
            <a:extLst>
              <a:ext uri="{FF2B5EF4-FFF2-40B4-BE49-F238E27FC236}">
                <a16:creationId xmlns:a16="http://schemas.microsoft.com/office/drawing/2014/main" id="{69FD47E6-4C42-48E2-BD87-B2806D33AE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63391180"/>
      </p:ext>
    </p:extLst>
  </p:cSld>
  <p:clrMapOvr>
    <a:masterClrMapping/>
  </p:clrMapOvr>
  <mc:AlternateContent xmlns:mc="http://schemas.openxmlformats.org/markup-compatibility/2006">
    <mc:Choice xmlns:p14="http://schemas.microsoft.com/office/powerpoint/2010/main" Requires="p14">
      <p:transition spd="slow" p14:dur="2000" advTm="19530"/>
    </mc:Choice>
    <mc:Fallback>
      <p:transition spd="slow" advTm="19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A52754C-234F-45D1-9F55-B9DE6CCF0952}"/>
              </a:ext>
            </a:extLst>
          </p:cNvPr>
          <p:cNvSpPr txBox="1"/>
          <p:nvPr/>
        </p:nvSpPr>
        <p:spPr>
          <a:xfrm>
            <a:off x="190503" y="71512"/>
            <a:ext cx="1202124" cy="400110"/>
          </a:xfrm>
          <a:prstGeom prst="rect">
            <a:avLst/>
          </a:prstGeom>
          <a:solidFill>
            <a:srgbClr val="FFFFCC"/>
          </a:solidFill>
        </p:spPr>
        <p:txBody>
          <a:bodyPr wrap="none" rtlCol="0">
            <a:spAutoFit/>
          </a:bodyPr>
          <a:lstStyle/>
          <a:p>
            <a:r>
              <a:rPr lang="en-US" sz="2000" b="1" dirty="0"/>
              <a:t>Summary</a:t>
            </a:r>
          </a:p>
        </p:txBody>
      </p:sp>
      <p:sp>
        <p:nvSpPr>
          <p:cNvPr id="2" name="Rectangle 1">
            <a:extLst>
              <a:ext uri="{FF2B5EF4-FFF2-40B4-BE49-F238E27FC236}">
                <a16:creationId xmlns:a16="http://schemas.microsoft.com/office/drawing/2014/main" id="{E4522AEF-45FA-4671-B7DA-A9E6C15DEF2B}"/>
              </a:ext>
            </a:extLst>
          </p:cNvPr>
          <p:cNvSpPr/>
          <p:nvPr/>
        </p:nvSpPr>
        <p:spPr>
          <a:xfrm>
            <a:off x="190499" y="603118"/>
            <a:ext cx="8796748" cy="2416046"/>
          </a:xfrm>
          <a:prstGeom prst="rect">
            <a:avLst/>
          </a:prstGeom>
        </p:spPr>
        <p:txBody>
          <a:bodyPr wrap="square">
            <a:spAutoFit/>
          </a:bodyPr>
          <a:lstStyle/>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Your professional career starts today – so be “professional”</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Be prepared for sacrifices – including financial commitment beyond tuition and fees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Allow faculty and staff to mentor &amp; guide you – but take responsibility for your own success</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Get involved</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Keep your eye on the prize</a:t>
            </a:r>
          </a:p>
          <a:p>
            <a:pPr marL="285744" indent="-285744">
              <a:spcAft>
                <a:spcPts val="600"/>
              </a:spcAft>
              <a:buFont typeface="Arial" panose="020B0604020202020204" pitchFamily="34" charset="0"/>
              <a:buChar char="•"/>
            </a:pPr>
            <a:r>
              <a:rPr lang="en-US" dirty="0">
                <a:solidFill>
                  <a:srgbClr val="000000"/>
                </a:solidFill>
                <a:latin typeface="Times New Roman" panose="02020603050405020304" pitchFamily="18" charset="0"/>
                <a:ea typeface="Times New Roman" panose="02020603050405020304" pitchFamily="18" charset="0"/>
              </a:rPr>
              <a:t>You GET to be here – embrace it!</a:t>
            </a:r>
          </a:p>
        </p:txBody>
      </p:sp>
      <p:sp>
        <p:nvSpPr>
          <p:cNvPr id="4" name="Slide Number Placeholder 3"/>
          <p:cNvSpPr>
            <a:spLocks noGrp="1"/>
          </p:cNvSpPr>
          <p:nvPr>
            <p:ph type="sldNum" sz="quarter" idx="12"/>
          </p:nvPr>
        </p:nvSpPr>
        <p:spPr/>
        <p:txBody>
          <a:bodyPr/>
          <a:lstStyle/>
          <a:p>
            <a:fld id="{EEB0CD40-94CA-4ED0-9C01-8A68981E5043}" type="slidenum">
              <a:rPr lang="en-US" smtClean="0"/>
              <a:t>66</a:t>
            </a:fld>
            <a:endParaRPr lang="en-US"/>
          </a:p>
        </p:txBody>
      </p:sp>
      <p:pic>
        <p:nvPicPr>
          <p:cNvPr id="8" name="Picture 7">
            <a:extLst>
              <a:ext uri="{FF2B5EF4-FFF2-40B4-BE49-F238E27FC236}">
                <a16:creationId xmlns:a16="http://schemas.microsoft.com/office/drawing/2014/main" id="{2B7A8E6F-6DC0-47AC-AC8C-BE5F0E97AF76}"/>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1" name="Audio 10">
            <a:hlinkClick r:id="" action="ppaction://media"/>
            <a:extLst>
              <a:ext uri="{FF2B5EF4-FFF2-40B4-BE49-F238E27FC236}">
                <a16:creationId xmlns:a16="http://schemas.microsoft.com/office/drawing/2014/main" id="{A69F230E-0057-429B-B5F1-383D7190D2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41388110"/>
      </p:ext>
    </p:extLst>
  </p:cSld>
  <p:clrMapOvr>
    <a:masterClrMapping/>
  </p:clrMapOvr>
  <mc:AlternateContent xmlns:mc="http://schemas.openxmlformats.org/markup-compatibility/2006">
    <mc:Choice xmlns:p14="http://schemas.microsoft.com/office/powerpoint/2010/main" Requires="p14">
      <p:transition spd="slow" p14:dur="2000" advTm="28266"/>
    </mc:Choice>
    <mc:Fallback>
      <p:transition spd="slow" advTm="28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7F7F-E0CF-4B07-BBE9-0535308782FA}"/>
              </a:ext>
            </a:extLst>
          </p:cNvPr>
          <p:cNvSpPr txBox="1"/>
          <p:nvPr/>
        </p:nvSpPr>
        <p:spPr>
          <a:xfrm>
            <a:off x="190500" y="71512"/>
            <a:ext cx="4616520" cy="400110"/>
          </a:xfrm>
          <a:prstGeom prst="rect">
            <a:avLst/>
          </a:prstGeom>
          <a:solidFill>
            <a:srgbClr val="FFFFCC"/>
          </a:solidFill>
        </p:spPr>
        <p:txBody>
          <a:bodyPr wrap="none" rtlCol="0">
            <a:spAutoFit/>
          </a:bodyPr>
          <a:lstStyle/>
          <a:p>
            <a:r>
              <a:rPr lang="en-US" sz="2000" b="1" dirty="0"/>
              <a:t>Questions, Comments, Concerns, Other …</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2449" y="2195592"/>
            <a:ext cx="5080000" cy="3048000"/>
          </a:xfrm>
          <a:prstGeom prst="rect">
            <a:avLst/>
          </a:prstGeom>
        </p:spPr>
      </p:pic>
      <p:sp>
        <p:nvSpPr>
          <p:cNvPr id="2" name="Slide Number Placeholder 1"/>
          <p:cNvSpPr>
            <a:spLocks noGrp="1"/>
          </p:cNvSpPr>
          <p:nvPr>
            <p:ph type="sldNum" sz="quarter" idx="12"/>
          </p:nvPr>
        </p:nvSpPr>
        <p:spPr/>
        <p:txBody>
          <a:bodyPr/>
          <a:lstStyle/>
          <a:p>
            <a:fld id="{EEB0CD40-94CA-4ED0-9C01-8A68981E5043}" type="slidenum">
              <a:rPr lang="en-US" smtClean="0"/>
              <a:t>67</a:t>
            </a:fld>
            <a:endParaRPr lang="en-US"/>
          </a:p>
        </p:txBody>
      </p:sp>
      <p:sp>
        <p:nvSpPr>
          <p:cNvPr id="4" name="TextBox 3">
            <a:extLst>
              <a:ext uri="{FF2B5EF4-FFF2-40B4-BE49-F238E27FC236}">
                <a16:creationId xmlns:a16="http://schemas.microsoft.com/office/drawing/2014/main" id="{ECD14805-FF45-41C7-A373-E544D5CC9162}"/>
              </a:ext>
            </a:extLst>
          </p:cNvPr>
          <p:cNvSpPr txBox="1"/>
          <p:nvPr/>
        </p:nvSpPr>
        <p:spPr>
          <a:xfrm>
            <a:off x="1866437" y="874354"/>
            <a:ext cx="4591513" cy="646331"/>
          </a:xfrm>
          <a:prstGeom prst="rect">
            <a:avLst/>
          </a:prstGeom>
          <a:noFill/>
        </p:spPr>
        <p:txBody>
          <a:bodyPr wrap="none" rtlCol="0">
            <a:spAutoFit/>
          </a:bodyPr>
          <a:lstStyle/>
          <a:p>
            <a:r>
              <a:rPr lang="en-US" sz="3600" dirty="0">
                <a:hlinkClick r:id="rId6"/>
              </a:rPr>
              <a:t>mkasper@valdosta.edu</a:t>
            </a:r>
            <a:endParaRPr lang="en-US" sz="3600" dirty="0"/>
          </a:p>
        </p:txBody>
      </p:sp>
      <p:pic>
        <p:nvPicPr>
          <p:cNvPr id="10" name="Picture 9">
            <a:extLst>
              <a:ext uri="{FF2B5EF4-FFF2-40B4-BE49-F238E27FC236}">
                <a16:creationId xmlns:a16="http://schemas.microsoft.com/office/drawing/2014/main" id="{99796821-19DB-4D0D-9A7E-8257570D0694}"/>
              </a:ext>
            </a:extLst>
          </p:cNvPr>
          <p:cNvPicPr>
            <a:picLocks noChangeAspect="1"/>
          </p:cNvPicPr>
          <p:nvPr/>
        </p:nvPicPr>
        <p:blipFill rotWithShape="1">
          <a:blip r:embed="rId7">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9" name="Audio 8">
            <a:hlinkClick r:id="" action="ppaction://media"/>
            <a:extLst>
              <a:ext uri="{FF2B5EF4-FFF2-40B4-BE49-F238E27FC236}">
                <a16:creationId xmlns:a16="http://schemas.microsoft.com/office/drawing/2014/main" id="{CF4B0914-663B-4EE2-9916-8C8C82DFFD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43268553"/>
      </p:ext>
    </p:extLst>
  </p:cSld>
  <p:clrMapOvr>
    <a:masterClrMapping/>
  </p:clrMapOvr>
  <mc:AlternateContent xmlns:mc="http://schemas.openxmlformats.org/markup-compatibility/2006">
    <mc:Choice xmlns:p14="http://schemas.microsoft.com/office/powerpoint/2010/main" Requires="p14">
      <p:transition spd="slow" p14:dur="2000" advTm="6803"/>
    </mc:Choice>
    <mc:Fallback>
      <p:transition spd="slow" advTm="6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2C27B49-6B8B-43A0-B2F1-AD9649E9F355}"/>
              </a:ext>
            </a:extLst>
          </p:cNvPr>
          <p:cNvPicPr>
            <a:picLocks noChangeAspect="1"/>
          </p:cNvPicPr>
          <p:nvPr/>
        </p:nvPicPr>
        <p:blipFill rotWithShape="1">
          <a:blip r:embed="rId5">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sp>
        <p:nvSpPr>
          <p:cNvPr id="23" name="TextBox 22">
            <a:extLst>
              <a:ext uri="{FF2B5EF4-FFF2-40B4-BE49-F238E27FC236}">
                <a16:creationId xmlns:a16="http://schemas.microsoft.com/office/drawing/2014/main" id="{EE3BE0F5-E2A9-4077-BF88-0C99070144A2}"/>
              </a:ext>
            </a:extLst>
          </p:cNvPr>
          <p:cNvSpPr txBox="1"/>
          <p:nvPr/>
        </p:nvSpPr>
        <p:spPr>
          <a:xfrm>
            <a:off x="4434427" y="2632325"/>
            <a:ext cx="1652055" cy="584775"/>
          </a:xfrm>
          <a:prstGeom prst="rect">
            <a:avLst/>
          </a:prstGeom>
          <a:noFill/>
        </p:spPr>
        <p:txBody>
          <a:bodyPr wrap="none" rtlCol="0">
            <a:spAutoFit/>
          </a:bodyPr>
          <a:lstStyle/>
          <a:p>
            <a:r>
              <a:rPr lang="en-US" sz="1600" dirty="0" err="1"/>
              <a:t>LaGary</a:t>
            </a:r>
            <a:r>
              <a:rPr lang="en-US" sz="1600" dirty="0"/>
              <a:t> Carter, DA</a:t>
            </a:r>
          </a:p>
          <a:p>
            <a:r>
              <a:rPr lang="en-US" sz="1600" dirty="0"/>
              <a:t>Associate Dean</a:t>
            </a:r>
          </a:p>
        </p:txBody>
      </p:sp>
      <p:sp>
        <p:nvSpPr>
          <p:cNvPr id="20" name="TextBox 19">
            <a:extLst>
              <a:ext uri="{FF2B5EF4-FFF2-40B4-BE49-F238E27FC236}">
                <a16:creationId xmlns:a16="http://schemas.microsoft.com/office/drawing/2014/main" id="{09C8E644-B79C-4E53-98B7-246532340C73}"/>
              </a:ext>
            </a:extLst>
          </p:cNvPr>
          <p:cNvSpPr txBox="1"/>
          <p:nvPr/>
        </p:nvSpPr>
        <p:spPr>
          <a:xfrm>
            <a:off x="1561898" y="5269984"/>
            <a:ext cx="2442143" cy="584775"/>
          </a:xfrm>
          <a:prstGeom prst="rect">
            <a:avLst/>
          </a:prstGeom>
          <a:noFill/>
        </p:spPr>
        <p:txBody>
          <a:bodyPr wrap="none" rtlCol="0">
            <a:spAutoFit/>
          </a:bodyPr>
          <a:lstStyle/>
          <a:p>
            <a:r>
              <a:rPr lang="en-US" sz="1600" dirty="0"/>
              <a:t>Sebrina Solomon</a:t>
            </a:r>
          </a:p>
          <a:p>
            <a:r>
              <a:rPr lang="en-US" sz="1600" dirty="0"/>
              <a:t>Administrative Coordinator</a:t>
            </a:r>
          </a:p>
        </p:txBody>
      </p:sp>
      <p:sp>
        <p:nvSpPr>
          <p:cNvPr id="25" name="TextBox 24">
            <a:extLst>
              <a:ext uri="{FF2B5EF4-FFF2-40B4-BE49-F238E27FC236}">
                <a16:creationId xmlns:a16="http://schemas.microsoft.com/office/drawing/2014/main" id="{DF43952C-7512-4F2D-B817-E5D7D60F3083}"/>
              </a:ext>
            </a:extLst>
          </p:cNvPr>
          <p:cNvSpPr txBox="1"/>
          <p:nvPr/>
        </p:nvSpPr>
        <p:spPr>
          <a:xfrm>
            <a:off x="262884" y="146821"/>
            <a:ext cx="3698128" cy="400110"/>
          </a:xfrm>
          <a:prstGeom prst="rect">
            <a:avLst/>
          </a:prstGeom>
          <a:noFill/>
        </p:spPr>
        <p:txBody>
          <a:bodyPr wrap="none" rtlCol="0">
            <a:spAutoFit/>
          </a:bodyPr>
          <a:lstStyle/>
          <a:p>
            <a:r>
              <a:rPr lang="en-US" sz="2000" b="1" dirty="0">
                <a:highlight>
                  <a:srgbClr val="FFFFCC"/>
                </a:highlight>
              </a:rPr>
              <a:t>Administration and Support Staff</a:t>
            </a:r>
          </a:p>
        </p:txBody>
      </p:sp>
      <p:sp>
        <p:nvSpPr>
          <p:cNvPr id="6" name="Slide Number Placeholder 5"/>
          <p:cNvSpPr>
            <a:spLocks noGrp="1"/>
          </p:cNvSpPr>
          <p:nvPr>
            <p:ph type="sldNum" sz="quarter" idx="12"/>
          </p:nvPr>
        </p:nvSpPr>
        <p:spPr>
          <a:xfrm>
            <a:off x="6830080" y="5802355"/>
            <a:ext cx="2057400" cy="365125"/>
          </a:xfrm>
        </p:spPr>
        <p:txBody>
          <a:bodyPr/>
          <a:lstStyle/>
          <a:p>
            <a:fld id="{EEB0CD40-94CA-4ED0-9C01-8A68981E5043}" type="slidenum">
              <a:rPr lang="en-US" smtClean="0"/>
              <a:t>7</a:t>
            </a:fld>
            <a:endParaRPr lang="en-US" dirty="0"/>
          </a:p>
        </p:txBody>
      </p:sp>
      <p:pic>
        <p:nvPicPr>
          <p:cNvPr id="1026" name="Picture 2" descr="LaGary Carter Portrai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4427" y="746212"/>
            <a:ext cx="2011852" cy="1886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53C8521-A4F9-44DF-BC4B-2333CF0BBD7D}"/>
              </a:ext>
            </a:extLst>
          </p:cNvPr>
          <p:cNvPicPr>
            <a:picLocks noChangeAspect="1"/>
          </p:cNvPicPr>
          <p:nvPr/>
        </p:nvPicPr>
        <p:blipFill rotWithShape="1">
          <a:blip r:embed="rId7">
            <a:extLst>
              <a:ext uri="{28A0092B-C50C-407E-A947-70E740481C1C}">
                <a14:useLocalDpi xmlns:a14="http://schemas.microsoft.com/office/drawing/2010/main" val="0"/>
              </a:ext>
            </a:extLst>
          </a:blip>
          <a:srcRect b="33200"/>
          <a:stretch/>
        </p:blipFill>
        <p:spPr>
          <a:xfrm>
            <a:off x="4434427" y="3347356"/>
            <a:ext cx="1837542" cy="1838150"/>
          </a:xfrm>
          <a:prstGeom prst="rect">
            <a:avLst/>
          </a:prstGeom>
        </p:spPr>
      </p:pic>
      <p:sp>
        <p:nvSpPr>
          <p:cNvPr id="22" name="TextBox 21">
            <a:extLst>
              <a:ext uri="{FF2B5EF4-FFF2-40B4-BE49-F238E27FC236}">
                <a16:creationId xmlns:a16="http://schemas.microsoft.com/office/drawing/2014/main" id="{9379E531-F01C-473E-9BB6-B7577F88C7B4}"/>
              </a:ext>
            </a:extLst>
          </p:cNvPr>
          <p:cNvSpPr txBox="1"/>
          <p:nvPr/>
        </p:nvSpPr>
        <p:spPr>
          <a:xfrm>
            <a:off x="4434427" y="5252462"/>
            <a:ext cx="2781082" cy="584775"/>
          </a:xfrm>
          <a:prstGeom prst="rect">
            <a:avLst/>
          </a:prstGeom>
          <a:noFill/>
        </p:spPr>
        <p:txBody>
          <a:bodyPr wrap="none" rtlCol="0">
            <a:spAutoFit/>
          </a:bodyPr>
          <a:lstStyle/>
          <a:p>
            <a:r>
              <a:rPr lang="en-US" sz="1600" dirty="0"/>
              <a:t>Michelle Carter</a:t>
            </a:r>
          </a:p>
          <a:p>
            <a:r>
              <a:rPr lang="en-US" sz="1600" dirty="0"/>
              <a:t>Clinical Experience Coordinator</a:t>
            </a:r>
          </a:p>
        </p:txBody>
      </p:sp>
      <p:pic>
        <p:nvPicPr>
          <p:cNvPr id="7" name="Picture 4" descr="Sebrina Solomon Portrait">
            <a:extLst>
              <a:ext uri="{FF2B5EF4-FFF2-40B4-BE49-F238E27FC236}">
                <a16:creationId xmlns:a16="http://schemas.microsoft.com/office/drawing/2014/main" id="{3B4E9D14-AAE4-4FA5-AB37-157F590DF7B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8897"/>
          <a:stretch/>
        </p:blipFill>
        <p:spPr bwMode="auto">
          <a:xfrm>
            <a:off x="1610220" y="3390555"/>
            <a:ext cx="2372213" cy="18037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BEE2E27-B816-4563-963D-5A86EFAF66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5492" y="746212"/>
            <a:ext cx="2093522" cy="1962677"/>
          </a:xfrm>
          <a:prstGeom prst="rect">
            <a:avLst/>
          </a:prstGeom>
        </p:spPr>
      </p:pic>
      <p:sp>
        <p:nvSpPr>
          <p:cNvPr id="27" name="TextBox 26">
            <a:extLst>
              <a:ext uri="{FF2B5EF4-FFF2-40B4-BE49-F238E27FC236}">
                <a16:creationId xmlns:a16="http://schemas.microsoft.com/office/drawing/2014/main" id="{4AAFAF4A-DBA2-49E4-9E7E-94B583568737}"/>
              </a:ext>
            </a:extLst>
          </p:cNvPr>
          <p:cNvSpPr txBox="1"/>
          <p:nvPr/>
        </p:nvSpPr>
        <p:spPr>
          <a:xfrm>
            <a:off x="1575256" y="2708889"/>
            <a:ext cx="2093522" cy="338554"/>
          </a:xfrm>
          <a:prstGeom prst="rect">
            <a:avLst/>
          </a:prstGeom>
          <a:noFill/>
        </p:spPr>
        <p:txBody>
          <a:bodyPr wrap="none" rtlCol="0">
            <a:spAutoFit/>
          </a:bodyPr>
          <a:lstStyle/>
          <a:p>
            <a:r>
              <a:rPr lang="en-US" sz="1600" dirty="0"/>
              <a:t>James Pace, PhD, Dean</a:t>
            </a:r>
          </a:p>
        </p:txBody>
      </p:sp>
      <p:pic>
        <p:nvPicPr>
          <p:cNvPr id="9" name="Audio 8">
            <a:hlinkClick r:id="" action="ppaction://media"/>
            <a:extLst>
              <a:ext uri="{FF2B5EF4-FFF2-40B4-BE49-F238E27FC236}">
                <a16:creationId xmlns:a16="http://schemas.microsoft.com/office/drawing/2014/main" id="{75DCD34D-35C9-4B5D-82F7-504AB75B121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19874042"/>
      </p:ext>
    </p:extLst>
  </p:cSld>
  <p:clrMapOvr>
    <a:masterClrMapping/>
  </p:clrMapOvr>
  <mc:AlternateContent xmlns:mc="http://schemas.openxmlformats.org/markup-compatibility/2006">
    <mc:Choice xmlns:p14="http://schemas.microsoft.com/office/powerpoint/2010/main" Requires="p14">
      <p:transition spd="slow" p14:dur="2000" advTm="27072"/>
    </mc:Choice>
    <mc:Fallback>
      <p:transition spd="slow" advTm="27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5E049FB2-F230-4AC5-A9DD-29E382C12D35}"/>
              </a:ext>
            </a:extLst>
          </p:cNvPr>
          <p:cNvSpPr txBox="1"/>
          <p:nvPr/>
        </p:nvSpPr>
        <p:spPr>
          <a:xfrm>
            <a:off x="190500" y="177800"/>
            <a:ext cx="6251840" cy="400110"/>
          </a:xfrm>
          <a:prstGeom prst="rect">
            <a:avLst/>
          </a:prstGeom>
          <a:solidFill>
            <a:srgbClr val="FFFFCC"/>
          </a:solidFill>
        </p:spPr>
        <p:txBody>
          <a:bodyPr wrap="none" rtlCol="0">
            <a:spAutoFit/>
          </a:bodyPr>
          <a:lstStyle/>
          <a:p>
            <a:r>
              <a:rPr lang="en-US" sz="2000" b="1" dirty="0"/>
              <a:t>Advising Center - College of Nursing and Health Sciences</a:t>
            </a:r>
          </a:p>
        </p:txBody>
      </p:sp>
      <p:sp>
        <p:nvSpPr>
          <p:cNvPr id="14" name="TextBox 13">
            <a:extLst>
              <a:ext uri="{FF2B5EF4-FFF2-40B4-BE49-F238E27FC236}">
                <a16:creationId xmlns:a16="http://schemas.microsoft.com/office/drawing/2014/main" id="{102405E2-8138-43C3-985E-3165493354A0}"/>
              </a:ext>
            </a:extLst>
          </p:cNvPr>
          <p:cNvSpPr txBox="1"/>
          <p:nvPr/>
        </p:nvSpPr>
        <p:spPr>
          <a:xfrm>
            <a:off x="2598617" y="2961993"/>
            <a:ext cx="1665712" cy="584775"/>
          </a:xfrm>
          <a:prstGeom prst="rect">
            <a:avLst/>
          </a:prstGeom>
          <a:noFill/>
        </p:spPr>
        <p:txBody>
          <a:bodyPr wrap="none" rtlCol="0">
            <a:spAutoFit/>
          </a:bodyPr>
          <a:lstStyle/>
          <a:p>
            <a:r>
              <a:rPr lang="en-US" sz="1600" dirty="0"/>
              <a:t>Ashton Young</a:t>
            </a:r>
          </a:p>
          <a:p>
            <a:r>
              <a:rPr lang="en-US" sz="1600" dirty="0"/>
              <a:t>Academic Advisor</a:t>
            </a:r>
          </a:p>
        </p:txBody>
      </p:sp>
      <p:sp>
        <p:nvSpPr>
          <p:cNvPr id="15" name="TextBox 14">
            <a:extLst>
              <a:ext uri="{FF2B5EF4-FFF2-40B4-BE49-F238E27FC236}">
                <a16:creationId xmlns:a16="http://schemas.microsoft.com/office/drawing/2014/main" id="{FADED68E-3404-43BD-9D9B-559BE3D60A1D}"/>
              </a:ext>
            </a:extLst>
          </p:cNvPr>
          <p:cNvSpPr txBox="1"/>
          <p:nvPr/>
        </p:nvSpPr>
        <p:spPr>
          <a:xfrm>
            <a:off x="190500" y="4176151"/>
            <a:ext cx="3845220" cy="400110"/>
          </a:xfrm>
          <a:prstGeom prst="rect">
            <a:avLst/>
          </a:prstGeom>
          <a:solidFill>
            <a:srgbClr val="FFFFCC"/>
          </a:solidFill>
        </p:spPr>
        <p:txBody>
          <a:bodyPr wrap="none" rtlCol="0">
            <a:spAutoFit/>
          </a:bodyPr>
          <a:lstStyle/>
          <a:p>
            <a:r>
              <a:rPr lang="en-US" sz="2000" b="1" dirty="0"/>
              <a:t>Instructional Technology Specialist</a:t>
            </a:r>
          </a:p>
        </p:txBody>
      </p:sp>
      <p:sp>
        <p:nvSpPr>
          <p:cNvPr id="18" name="TextBox 17">
            <a:extLst>
              <a:ext uri="{FF2B5EF4-FFF2-40B4-BE49-F238E27FC236}">
                <a16:creationId xmlns:a16="http://schemas.microsoft.com/office/drawing/2014/main" id="{D53F2DC1-1505-4044-A409-2C8F2D44F546}"/>
              </a:ext>
            </a:extLst>
          </p:cNvPr>
          <p:cNvSpPr txBox="1"/>
          <p:nvPr/>
        </p:nvSpPr>
        <p:spPr>
          <a:xfrm>
            <a:off x="565454" y="6400800"/>
            <a:ext cx="1356846" cy="338554"/>
          </a:xfrm>
          <a:prstGeom prst="rect">
            <a:avLst/>
          </a:prstGeom>
          <a:noFill/>
        </p:spPr>
        <p:txBody>
          <a:bodyPr wrap="none" rtlCol="0">
            <a:spAutoFit/>
          </a:bodyPr>
          <a:lstStyle/>
          <a:p>
            <a:r>
              <a:rPr lang="en-US" sz="1600" dirty="0"/>
              <a:t>Rafiah Jenkins</a:t>
            </a:r>
          </a:p>
        </p:txBody>
      </p:sp>
      <p:sp>
        <p:nvSpPr>
          <p:cNvPr id="2" name="Slide Number Placeholder 1"/>
          <p:cNvSpPr>
            <a:spLocks noGrp="1"/>
          </p:cNvSpPr>
          <p:nvPr>
            <p:ph type="sldNum" sz="quarter" idx="12"/>
          </p:nvPr>
        </p:nvSpPr>
        <p:spPr/>
        <p:txBody>
          <a:bodyPr/>
          <a:lstStyle/>
          <a:p>
            <a:fld id="{EEB0CD40-94CA-4ED0-9C01-8A68981E5043}" type="slidenum">
              <a:rPr lang="en-US" smtClean="0"/>
              <a:t>8</a:t>
            </a:fld>
            <a:endParaRPr lang="en-US"/>
          </a:p>
        </p:txBody>
      </p:sp>
      <p:sp>
        <p:nvSpPr>
          <p:cNvPr id="11" name="TextBox 10"/>
          <p:cNvSpPr txBox="1"/>
          <p:nvPr/>
        </p:nvSpPr>
        <p:spPr>
          <a:xfrm>
            <a:off x="190500" y="2961993"/>
            <a:ext cx="1824667" cy="584775"/>
          </a:xfrm>
          <a:prstGeom prst="rect">
            <a:avLst/>
          </a:prstGeom>
          <a:noFill/>
        </p:spPr>
        <p:txBody>
          <a:bodyPr wrap="none" rtlCol="0">
            <a:spAutoFit/>
          </a:bodyPr>
          <a:lstStyle/>
          <a:p>
            <a:r>
              <a:rPr lang="en-US" sz="1600" dirty="0"/>
              <a:t>Karen Higgs</a:t>
            </a:r>
          </a:p>
          <a:p>
            <a:r>
              <a:rPr lang="en-US" sz="1600" dirty="0"/>
              <a:t>Director of Advising</a:t>
            </a:r>
          </a:p>
        </p:txBody>
      </p:sp>
      <p:pic>
        <p:nvPicPr>
          <p:cNvPr id="3074" name="Picture 2" descr="Karen Higgs  Portra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952" y="1179430"/>
            <a:ext cx="1849660" cy="17340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0BFC291-2182-4770-BD77-F8B65AB113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45" y="4726475"/>
            <a:ext cx="1738465" cy="1629811"/>
          </a:xfrm>
          <a:prstGeom prst="rect">
            <a:avLst/>
          </a:prstGeom>
        </p:spPr>
      </p:pic>
      <p:sp>
        <p:nvSpPr>
          <p:cNvPr id="3" name="AutoShape 2" descr="Ashton Young Portrait">
            <a:extLst>
              <a:ext uri="{FF2B5EF4-FFF2-40B4-BE49-F238E27FC236}">
                <a16:creationId xmlns:a16="http://schemas.microsoft.com/office/drawing/2014/main" id="{C5E3B19F-13FD-4A8F-8CC3-E2959B88BEF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5DC60C5B-5CCC-4859-8DE6-9192F5A844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3707" y="1209672"/>
            <a:ext cx="1815532" cy="1702061"/>
          </a:xfrm>
          <a:prstGeom prst="rect">
            <a:avLst/>
          </a:prstGeom>
        </p:spPr>
      </p:pic>
      <p:pic>
        <p:nvPicPr>
          <p:cNvPr id="9" name="Picture 8">
            <a:extLst>
              <a:ext uri="{FF2B5EF4-FFF2-40B4-BE49-F238E27FC236}">
                <a16:creationId xmlns:a16="http://schemas.microsoft.com/office/drawing/2014/main" id="{CBC75AB5-BFFB-41F9-B182-2B6A2891E0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11334" y="1202086"/>
            <a:ext cx="1815532" cy="1702062"/>
          </a:xfrm>
          <a:prstGeom prst="rect">
            <a:avLst/>
          </a:prstGeom>
        </p:spPr>
      </p:pic>
      <p:sp>
        <p:nvSpPr>
          <p:cNvPr id="17" name="TextBox 16">
            <a:extLst>
              <a:ext uri="{FF2B5EF4-FFF2-40B4-BE49-F238E27FC236}">
                <a16:creationId xmlns:a16="http://schemas.microsoft.com/office/drawing/2014/main" id="{9A089088-643E-4B4D-AE73-D991BF519951}"/>
              </a:ext>
            </a:extLst>
          </p:cNvPr>
          <p:cNvSpPr txBox="1"/>
          <p:nvPr/>
        </p:nvSpPr>
        <p:spPr>
          <a:xfrm>
            <a:off x="4941290" y="2984212"/>
            <a:ext cx="1665712" cy="584775"/>
          </a:xfrm>
          <a:prstGeom prst="rect">
            <a:avLst/>
          </a:prstGeom>
          <a:noFill/>
        </p:spPr>
        <p:txBody>
          <a:bodyPr wrap="none" rtlCol="0">
            <a:spAutoFit/>
          </a:bodyPr>
          <a:lstStyle/>
          <a:p>
            <a:r>
              <a:rPr lang="en-US" sz="1600" dirty="0"/>
              <a:t>Nick Harrison</a:t>
            </a:r>
          </a:p>
          <a:p>
            <a:r>
              <a:rPr lang="en-US" sz="1600" dirty="0"/>
              <a:t>Academic Advisor</a:t>
            </a:r>
          </a:p>
        </p:txBody>
      </p:sp>
      <p:sp>
        <p:nvSpPr>
          <p:cNvPr id="4" name="TextBox 3">
            <a:extLst>
              <a:ext uri="{FF2B5EF4-FFF2-40B4-BE49-F238E27FC236}">
                <a16:creationId xmlns:a16="http://schemas.microsoft.com/office/drawing/2014/main" id="{FFC750A3-BD95-44D1-8FA1-D865B5E62195}"/>
              </a:ext>
            </a:extLst>
          </p:cNvPr>
          <p:cNvSpPr txBox="1"/>
          <p:nvPr/>
        </p:nvSpPr>
        <p:spPr>
          <a:xfrm>
            <a:off x="257431" y="652805"/>
            <a:ext cx="7557582" cy="369332"/>
          </a:xfrm>
          <a:prstGeom prst="rect">
            <a:avLst/>
          </a:prstGeom>
          <a:noFill/>
        </p:spPr>
        <p:txBody>
          <a:bodyPr wrap="none" rtlCol="0">
            <a:spAutoFit/>
          </a:bodyPr>
          <a:lstStyle/>
          <a:p>
            <a:r>
              <a:rPr lang="en-US" dirty="0"/>
              <a:t>2</a:t>
            </a:r>
            <a:r>
              <a:rPr lang="en-US" baseline="30000" dirty="0"/>
              <a:t>nd</a:t>
            </a:r>
            <a:r>
              <a:rPr lang="en-US" dirty="0"/>
              <a:t> floor of the Health Science Building       email: conhsadvising@valdosta.edu</a:t>
            </a:r>
          </a:p>
        </p:txBody>
      </p:sp>
      <p:pic>
        <p:nvPicPr>
          <p:cNvPr id="21" name="Picture 20">
            <a:extLst>
              <a:ext uri="{FF2B5EF4-FFF2-40B4-BE49-F238E27FC236}">
                <a16:creationId xmlns:a16="http://schemas.microsoft.com/office/drawing/2014/main" id="{3E7788D8-EF02-4761-AE73-146391A945BD}"/>
              </a:ext>
            </a:extLst>
          </p:cNvPr>
          <p:cNvPicPr>
            <a:picLocks noChangeAspect="1"/>
          </p:cNvPicPr>
          <p:nvPr/>
        </p:nvPicPr>
        <p:blipFill rotWithShape="1">
          <a:blip r:embed="rId9">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13" name="Picture 12">
            <a:extLst>
              <a:ext uri="{FF2B5EF4-FFF2-40B4-BE49-F238E27FC236}">
                <a16:creationId xmlns:a16="http://schemas.microsoft.com/office/drawing/2014/main" id="{75523E82-CC89-4107-851A-0B7AAE03A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88183" y="1190997"/>
            <a:ext cx="1861784" cy="1745423"/>
          </a:xfrm>
          <a:prstGeom prst="rect">
            <a:avLst/>
          </a:prstGeom>
        </p:spPr>
      </p:pic>
      <p:sp>
        <p:nvSpPr>
          <p:cNvPr id="23" name="TextBox 22">
            <a:extLst>
              <a:ext uri="{FF2B5EF4-FFF2-40B4-BE49-F238E27FC236}">
                <a16:creationId xmlns:a16="http://schemas.microsoft.com/office/drawing/2014/main" id="{3C3D254B-472E-4FC2-B277-426205953AA0}"/>
              </a:ext>
            </a:extLst>
          </p:cNvPr>
          <p:cNvSpPr txBox="1"/>
          <p:nvPr/>
        </p:nvSpPr>
        <p:spPr>
          <a:xfrm>
            <a:off x="7128833" y="2936419"/>
            <a:ext cx="1665712" cy="584775"/>
          </a:xfrm>
          <a:prstGeom prst="rect">
            <a:avLst/>
          </a:prstGeom>
          <a:noFill/>
        </p:spPr>
        <p:txBody>
          <a:bodyPr wrap="none" rtlCol="0">
            <a:spAutoFit/>
          </a:bodyPr>
          <a:lstStyle/>
          <a:p>
            <a:r>
              <a:rPr lang="en-US" sz="1600" dirty="0"/>
              <a:t>Jake Martin</a:t>
            </a:r>
          </a:p>
          <a:p>
            <a:r>
              <a:rPr lang="en-US" sz="1600" dirty="0"/>
              <a:t>Academic Advisor</a:t>
            </a:r>
          </a:p>
        </p:txBody>
      </p:sp>
      <p:pic>
        <p:nvPicPr>
          <p:cNvPr id="12" name="Audio 11">
            <a:hlinkClick r:id="" action="ppaction://media"/>
            <a:extLst>
              <a:ext uri="{FF2B5EF4-FFF2-40B4-BE49-F238E27FC236}">
                <a16:creationId xmlns:a16="http://schemas.microsoft.com/office/drawing/2014/main" id="{E7C5E192-96B4-47CA-995C-A9B6F2A04A3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92920586"/>
      </p:ext>
    </p:extLst>
  </p:cSld>
  <p:clrMapOvr>
    <a:masterClrMapping/>
  </p:clrMapOvr>
  <mc:AlternateContent xmlns:mc="http://schemas.openxmlformats.org/markup-compatibility/2006">
    <mc:Choice xmlns:p14="http://schemas.microsoft.com/office/powerpoint/2010/main" Requires="p14">
      <p:transition spd="slow" p14:dur="2000" advTm="18378"/>
    </mc:Choice>
    <mc:Fallback>
      <p:transition spd="slow" advTm="1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8974" y="543947"/>
            <a:ext cx="8892284" cy="6078587"/>
          </a:xfrm>
          <a:prstGeom prst="rect">
            <a:avLst/>
          </a:prstGeom>
        </p:spPr>
        <p:txBody>
          <a:bodyPr wrap="square">
            <a:spAutoFit/>
          </a:bodyPr>
          <a:lstStyle/>
          <a:p>
            <a:r>
              <a:rPr lang="en-US" sz="1600" b="1" dirty="0">
                <a:ea typeface="Calibri" panose="020F0502020204030204" pitchFamily="34" charset="0"/>
              </a:rPr>
              <a:t>Access Office</a:t>
            </a:r>
          </a:p>
          <a:p>
            <a:r>
              <a:rPr lang="en-US" sz="1600" u="sng" dirty="0">
                <a:solidFill>
                  <a:srgbClr val="0000FF"/>
                </a:solidFill>
                <a:ea typeface="Calibri" panose="020F0502020204030204" pitchFamily="34" charset="0"/>
                <a:hlinkClick r:id="rId5"/>
              </a:rPr>
              <a:t>www.valdosta.edu/access</a:t>
            </a:r>
            <a:endParaRPr lang="en-US" sz="1600" dirty="0">
              <a:ea typeface="Times New Roman" panose="02020603050405020304" pitchFamily="18" charset="0"/>
            </a:endParaRPr>
          </a:p>
          <a:p>
            <a:r>
              <a:rPr lang="en-US" sz="1600" dirty="0">
                <a:ea typeface="Calibri" panose="020F0502020204030204" pitchFamily="34" charset="0"/>
              </a:rPr>
              <a:t>Located in Farber Hall</a:t>
            </a:r>
          </a:p>
          <a:p>
            <a:r>
              <a:rPr lang="en-US" sz="1600" dirty="0">
                <a:ea typeface="Calibri" panose="020F0502020204030204" pitchFamily="34" charset="0"/>
              </a:rPr>
              <a:t>The mission of the Access Office is to create an accessible, inclusive, sustainable learning environment, in which disability is recognized as an aspect of diversity that is integral to the campus community and to society. Some examples of the services available to eliminate barriers include classroom and testing accommodations, materials in alternate formats, and access to adaptive technology. </a:t>
            </a:r>
            <a:endParaRPr lang="en-US" sz="1600" dirty="0">
              <a:ea typeface="Times New Roman" panose="02020603050405020304" pitchFamily="18" charset="0"/>
            </a:endParaRPr>
          </a:p>
          <a:p>
            <a:r>
              <a:rPr lang="en-US" sz="1600" dirty="0">
                <a:ea typeface="Calibri" panose="020F0502020204030204" pitchFamily="34" charset="0"/>
              </a:rPr>
              <a:t> </a:t>
            </a:r>
            <a:endParaRPr lang="en-US" sz="1600" dirty="0">
              <a:ea typeface="Times New Roman" panose="02020603050405020304" pitchFamily="18" charset="0"/>
            </a:endParaRPr>
          </a:p>
          <a:p>
            <a:r>
              <a:rPr lang="en-US" sz="1600" b="1" dirty="0">
                <a:ea typeface="Calibri" panose="020F0502020204030204" pitchFamily="34" charset="0"/>
              </a:rPr>
              <a:t>Counseling Center, Mental Health, Alcohol and Other Drug Education</a:t>
            </a:r>
          </a:p>
          <a:p>
            <a:r>
              <a:rPr lang="en-US" sz="1600" dirty="0">
                <a:ea typeface="Calibri" panose="020F0502020204030204" pitchFamily="34" charset="0"/>
                <a:hlinkClick r:id="rId6"/>
              </a:rPr>
              <a:t>https://www.valdosta.edu/student/student-services/counseling-center/</a:t>
            </a:r>
          </a:p>
          <a:p>
            <a:r>
              <a:rPr lang="en-US" sz="1600" dirty="0">
                <a:ea typeface="Calibri" panose="020F0502020204030204" pitchFamily="34" charset="0"/>
              </a:rPr>
              <a:t>Located in Student Health Center</a:t>
            </a:r>
          </a:p>
          <a:p>
            <a:pPr marL="171450" indent="-171450">
              <a:buFont typeface="Arial" panose="020B0604020202020204" pitchFamily="34" charset="0"/>
              <a:buChar char="•"/>
            </a:pPr>
            <a:r>
              <a:rPr lang="en-US" sz="1600" b="1" dirty="0">
                <a:ea typeface="Calibri" panose="020F0502020204030204" pitchFamily="34" charset="0"/>
              </a:rPr>
              <a:t>The Counseling Center </a:t>
            </a:r>
            <a:r>
              <a:rPr lang="en-US" sz="1600" dirty="0">
                <a:ea typeface="Calibri" panose="020F0502020204030204" pitchFamily="34" charset="0"/>
              </a:rPr>
              <a:t>provides a broad range of mental health services to the university community 	aimed at maximizing the personal growth and development of its members. These services are free 	of charge. </a:t>
            </a:r>
            <a:r>
              <a:rPr lang="en-US" sz="1600" dirty="0"/>
              <a:t>24 hour emergency help is also available through the University Police at 229-259-5555 	who will contact on-call counselors or appropriate resources for support</a:t>
            </a:r>
          </a:p>
          <a:p>
            <a:pPr marL="171450" indent="-171450">
              <a:spcAft>
                <a:spcPts val="600"/>
              </a:spcAft>
              <a:buFont typeface="Arial" panose="020B0604020202020204" pitchFamily="34" charset="0"/>
              <a:buChar char="•"/>
            </a:pPr>
            <a:r>
              <a:rPr lang="en-US" sz="1600" b="1" dirty="0">
                <a:ea typeface="Calibri" panose="020F0502020204030204" pitchFamily="34" charset="0"/>
              </a:rPr>
              <a:t>Office of Alcohol and Other Drug Education </a:t>
            </a:r>
            <a:r>
              <a:rPr lang="en-US" sz="1600" dirty="0">
                <a:ea typeface="Calibri" panose="020F0502020204030204" pitchFamily="34" charset="0"/>
              </a:rPr>
              <a:t>is dedicated to taking a pro-active approach in addressing 	the issue of substance use/abuse among the VSU community and its potential impact on academic, 	professional, and social development.</a:t>
            </a:r>
          </a:p>
          <a:p>
            <a:r>
              <a:rPr lang="en-US" sz="1600" dirty="0">
                <a:ea typeface="Calibri" panose="020F0502020204030204" pitchFamily="34" charset="0"/>
              </a:rPr>
              <a:t> </a:t>
            </a:r>
            <a:r>
              <a:rPr lang="en-US" sz="1600" b="1" dirty="0">
                <a:ea typeface="Calibri" panose="020F0502020204030204" pitchFamily="34" charset="0"/>
              </a:rPr>
              <a:t>Student Health Center</a:t>
            </a:r>
          </a:p>
          <a:p>
            <a:r>
              <a:rPr lang="en-US" sz="1600" dirty="0">
                <a:ea typeface="Calibri" panose="020F0502020204030204" pitchFamily="34" charset="0"/>
                <a:hlinkClick r:id="rId7"/>
              </a:rPr>
              <a:t>https://www.valdosta.edu/administration/finance-admin/auxiliary-services/student-health/</a:t>
            </a:r>
            <a:endParaRPr lang="en-US" sz="1600" dirty="0">
              <a:ea typeface="Calibri" panose="020F0502020204030204" pitchFamily="34" charset="0"/>
            </a:endParaRPr>
          </a:p>
          <a:p>
            <a:r>
              <a:rPr lang="en-US" sz="1600" dirty="0">
                <a:ea typeface="Calibri" panose="020F0502020204030204" pitchFamily="34" charset="0"/>
              </a:rPr>
              <a:t>Located on Georgia Avenue</a:t>
            </a:r>
          </a:p>
          <a:p>
            <a:r>
              <a:rPr lang="en-US" sz="1600" dirty="0">
                <a:ea typeface="Calibri" panose="020F0502020204030204" pitchFamily="34" charset="0"/>
              </a:rPr>
              <a:t>The Student Health Center is a department within the Division of Auxiliary</a:t>
            </a:r>
          </a:p>
          <a:p>
            <a:r>
              <a:rPr lang="en-US" sz="1600" dirty="0">
                <a:ea typeface="Calibri" panose="020F0502020204030204" pitchFamily="34" charset="0"/>
              </a:rPr>
              <a:t>Services. Services are available to all currently enrolled full-time students who</a:t>
            </a:r>
          </a:p>
          <a:p>
            <a:r>
              <a:rPr lang="en-US" sz="1600" dirty="0">
                <a:ea typeface="Calibri" panose="020F0502020204030204" pitchFamily="34" charset="0"/>
              </a:rPr>
              <a:t>are taking four, or more, semester hours and who have paid the health fee.</a:t>
            </a:r>
            <a:endParaRPr lang="en-US" sz="1600" dirty="0">
              <a:ea typeface="Times New Roman" panose="02020603050405020304" pitchFamily="18" charset="0"/>
            </a:endParaRPr>
          </a:p>
        </p:txBody>
      </p:sp>
      <p:sp>
        <p:nvSpPr>
          <p:cNvPr id="3" name="TextBox 2"/>
          <p:cNvSpPr txBox="1"/>
          <p:nvPr/>
        </p:nvSpPr>
        <p:spPr>
          <a:xfrm>
            <a:off x="148974" y="143837"/>
            <a:ext cx="2856744" cy="400110"/>
          </a:xfrm>
          <a:prstGeom prst="rect">
            <a:avLst/>
          </a:prstGeom>
          <a:solidFill>
            <a:srgbClr val="FFFFCC"/>
          </a:solidFill>
        </p:spPr>
        <p:txBody>
          <a:bodyPr wrap="none" rtlCol="0">
            <a:spAutoFit/>
          </a:bodyPr>
          <a:lstStyle/>
          <a:p>
            <a:r>
              <a:rPr lang="en-US" sz="2000" b="1" dirty="0"/>
              <a:t>VSU Assistance Programs</a:t>
            </a:r>
          </a:p>
        </p:txBody>
      </p:sp>
      <p:sp>
        <p:nvSpPr>
          <p:cNvPr id="4" name="Slide Number Placeholder 3"/>
          <p:cNvSpPr>
            <a:spLocks noGrp="1"/>
          </p:cNvSpPr>
          <p:nvPr>
            <p:ph type="sldNum" sz="quarter" idx="12"/>
          </p:nvPr>
        </p:nvSpPr>
        <p:spPr/>
        <p:txBody>
          <a:bodyPr/>
          <a:lstStyle/>
          <a:p>
            <a:fld id="{EEB0CD40-94CA-4ED0-9C01-8A68981E5043}" type="slidenum">
              <a:rPr lang="en-US" smtClean="0"/>
              <a:t>9</a:t>
            </a:fld>
            <a:endParaRPr lang="en-US"/>
          </a:p>
        </p:txBody>
      </p:sp>
      <p:pic>
        <p:nvPicPr>
          <p:cNvPr id="8" name="Picture 7">
            <a:extLst>
              <a:ext uri="{FF2B5EF4-FFF2-40B4-BE49-F238E27FC236}">
                <a16:creationId xmlns:a16="http://schemas.microsoft.com/office/drawing/2014/main" id="{61DEDA38-5324-47ED-BC38-F7CD15920AB1}"/>
              </a:ext>
            </a:extLst>
          </p:cNvPr>
          <p:cNvPicPr>
            <a:picLocks noChangeAspect="1"/>
          </p:cNvPicPr>
          <p:nvPr/>
        </p:nvPicPr>
        <p:blipFill rotWithShape="1">
          <a:blip r:embed="rId8">
            <a:extLst>
              <a:ext uri="{28A0092B-C50C-407E-A947-70E740481C1C}">
                <a14:useLocalDpi xmlns:a14="http://schemas.microsoft.com/office/drawing/2010/main" val="0"/>
              </a:ext>
            </a:extLst>
          </a:blip>
          <a:srcRect t="16953" b="18254"/>
          <a:stretch/>
        </p:blipFill>
        <p:spPr>
          <a:xfrm>
            <a:off x="7037010" y="5463865"/>
            <a:ext cx="2008380" cy="1301289"/>
          </a:xfrm>
          <a:prstGeom prst="rect">
            <a:avLst/>
          </a:prstGeom>
        </p:spPr>
      </p:pic>
      <p:pic>
        <p:nvPicPr>
          <p:cNvPr id="6" name="Audio 5">
            <a:hlinkClick r:id="" action="ppaction://media"/>
            <a:extLst>
              <a:ext uri="{FF2B5EF4-FFF2-40B4-BE49-F238E27FC236}">
                <a16:creationId xmlns:a16="http://schemas.microsoft.com/office/drawing/2014/main" id="{B84CEF5C-E81B-4A0E-BE8C-E22F29E8E94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0504201"/>
      </p:ext>
    </p:extLst>
  </p:cSld>
  <p:clrMapOvr>
    <a:masterClrMapping/>
  </p:clrMapOvr>
  <mc:AlternateContent xmlns:mc="http://schemas.openxmlformats.org/markup-compatibility/2006">
    <mc:Choice xmlns:p14="http://schemas.microsoft.com/office/powerpoint/2010/main" Requires="p14">
      <p:transition spd="slow" p14:dur="2000" advTm="8976"/>
    </mc:Choice>
    <mc:Fallback>
      <p:transition spd="slow" advTm="8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3DB3CA80874A4E8BD959DEE37CCC6D" ma:contentTypeVersion="10" ma:contentTypeDescription="Create a new document." ma:contentTypeScope="" ma:versionID="49f2a975c6844e2fadfcb728497a2325">
  <xsd:schema xmlns:xsd="http://www.w3.org/2001/XMLSchema" xmlns:xs="http://www.w3.org/2001/XMLSchema" xmlns:p="http://schemas.microsoft.com/office/2006/metadata/properties" xmlns:ns3="c0fe8078-8821-435a-9fd7-365b668f50fe" targetNamespace="http://schemas.microsoft.com/office/2006/metadata/properties" ma:root="true" ma:fieldsID="8f20214e1bedb41a9b2b3facc941574b" ns3:_="">
    <xsd:import namespace="c0fe8078-8821-435a-9fd7-365b668f50fe"/>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e8078-8821-435a-9fd7-365b668f50f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052C74-30F4-42EA-B191-970702B86B26}">
  <ds:schemaRefs>
    <ds:schemaRef ds:uri="http://purl.org/dc/dcmitype/"/>
    <ds:schemaRef ds:uri="http://schemas.microsoft.com/office/2006/documentManagement/types"/>
    <ds:schemaRef ds:uri="c0fe8078-8821-435a-9fd7-365b668f50fe"/>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http://purl.org/dc/terms/"/>
    <ds:schemaRef ds:uri="http://www.w3.org/XML/1998/namespace"/>
  </ds:schemaRefs>
</ds:datastoreItem>
</file>

<file path=customXml/itemProps2.xml><?xml version="1.0" encoding="utf-8"?>
<ds:datastoreItem xmlns:ds="http://schemas.openxmlformats.org/officeDocument/2006/customXml" ds:itemID="{9536F76D-1FFF-40E3-9A13-E8B59A2C03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fe8078-8821-435a-9fd7-365b668f50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A86C6F-BE68-4F40-B0D7-279E1B5B03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3818</TotalTime>
  <Words>7140</Words>
  <Application>Microsoft Office PowerPoint</Application>
  <PresentationFormat>On-screen Show (4:3)</PresentationFormat>
  <Paragraphs>777</Paragraphs>
  <Slides>67</Slides>
  <Notes>60</Notes>
  <HiddenSlides>0</HiddenSlides>
  <MMClips>58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67</vt:i4>
      </vt:variant>
    </vt:vector>
  </HeadingPairs>
  <TitlesOfParts>
    <vt:vector size="78" baseType="lpstr">
      <vt:lpstr>Batang</vt:lpstr>
      <vt:lpstr>MS PGothic</vt:lpstr>
      <vt:lpstr>Arial</vt:lpstr>
      <vt:lpstr>Calibri</vt:lpstr>
      <vt:lpstr>Calibri Light</vt:lpstr>
      <vt:lpstr>Century Schoolbook</vt:lpstr>
      <vt:lpstr>Courier New</vt:lpstr>
      <vt:lpstr>Helvetica Neue</vt:lpstr>
      <vt:lpstr>Nunito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J Kasper</dc:creator>
  <cp:lastModifiedBy>Mark J Kasper</cp:lastModifiedBy>
  <cp:revision>887</cp:revision>
  <cp:lastPrinted>2022-07-19T15:56:04Z</cp:lastPrinted>
  <dcterms:created xsi:type="dcterms:W3CDTF">2017-08-03T11:59:17Z</dcterms:created>
  <dcterms:modified xsi:type="dcterms:W3CDTF">2022-07-19T17:58:45Z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0x0101007B3DB3CA80874A4E8BD959DEE37CCC6D</vt:lpwstr>
  </property>
</Properties>
</file>